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Open Sans Bold" charset="1" panose="020B0806030504020204"/>
      <p:regular r:id="rId24"/>
    </p:embeddedFont>
    <p:embeddedFont>
      <p:font typeface="Open Sans" charset="1" panose="020B0606030504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jpeg" Type="http://schemas.openxmlformats.org/officeDocument/2006/relationships/image"/><Relationship Id="rId5" Target="../media/VAElcp6aBfE.mp4" Type="http://schemas.openxmlformats.org/officeDocument/2006/relationships/video"/><Relationship Id="rId6" Target="../media/VAElcp6aBfE.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7.jpeg" Type="http://schemas.openxmlformats.org/officeDocument/2006/relationships/image"/><Relationship Id="rId5" Target="../media/VAEi8Xig6Xg.mp4" Type="http://schemas.openxmlformats.org/officeDocument/2006/relationships/video"/><Relationship Id="rId6" Target="../media/VAEi8Xig6Xg.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8.jpeg" Type="http://schemas.openxmlformats.org/officeDocument/2006/relationships/image"/><Relationship Id="rId5" Target="../media/VAFBtoOzP-A.mp4" Type="http://schemas.openxmlformats.org/officeDocument/2006/relationships/video"/><Relationship Id="rId6" Target="../media/VAFBtoOzP-A.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013667"/>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p:nvPr/>
        </p:nvGrpSpPr>
        <p:grpSpPr>
          <a:xfrm rot="5400000">
            <a:off x="1644874" y="6926315"/>
            <a:ext cx="564890" cy="494279"/>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3131"/>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988"/>
                </a:lnSpc>
              </a:pPr>
            </a:p>
          </p:txBody>
        </p:sp>
      </p:grpSp>
      <p:sp>
        <p:nvSpPr>
          <p:cNvPr name="Freeform 7" id="7"/>
          <p:cNvSpPr/>
          <p:nvPr/>
        </p:nvSpPr>
        <p:spPr>
          <a:xfrm flipH="false" flipV="false" rot="0">
            <a:off x="5774965" y="8685338"/>
            <a:ext cx="1193671" cy="1145924"/>
          </a:xfrm>
          <a:custGeom>
            <a:avLst/>
            <a:gdLst/>
            <a:ahLst/>
            <a:cxnLst/>
            <a:rect r="r" b="b" t="t" l="l"/>
            <a:pathLst>
              <a:path h="1145924" w="1193671">
                <a:moveTo>
                  <a:pt x="0" y="0"/>
                </a:moveTo>
                <a:lnTo>
                  <a:pt x="1193670" y="0"/>
                </a:lnTo>
                <a:lnTo>
                  <a:pt x="1193670" y="1145924"/>
                </a:lnTo>
                <a:lnTo>
                  <a:pt x="0" y="1145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a:grpSpLocks noChangeAspect="true"/>
          </p:cNvGrpSpPr>
          <p:nvPr/>
        </p:nvGrpSpPr>
        <p:grpSpPr>
          <a:xfrm rot="-10800000">
            <a:off x="15062838" y="-3750665"/>
            <a:ext cx="5133582" cy="4779365"/>
            <a:chOff x="0" y="0"/>
            <a:chExt cx="6350000" cy="5911850"/>
          </a:xfrm>
        </p:grpSpPr>
        <p:sp>
          <p:nvSpPr>
            <p:cNvPr name="Freeform 9" id="9"/>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10" id="10"/>
          <p:cNvSpPr/>
          <p:nvPr/>
        </p:nvSpPr>
        <p:spPr>
          <a:xfrm flipH="false" flipV="false" rot="0">
            <a:off x="10878605" y="2067564"/>
            <a:ext cx="6751024" cy="6151871"/>
          </a:xfrm>
          <a:custGeom>
            <a:avLst/>
            <a:gdLst/>
            <a:ahLst/>
            <a:cxnLst/>
            <a:rect r="r" b="b" t="t" l="l"/>
            <a:pathLst>
              <a:path h="6151871" w="6751024">
                <a:moveTo>
                  <a:pt x="0" y="0"/>
                </a:moveTo>
                <a:lnTo>
                  <a:pt x="6751024" y="0"/>
                </a:lnTo>
                <a:lnTo>
                  <a:pt x="6751024" y="6151872"/>
                </a:lnTo>
                <a:lnTo>
                  <a:pt x="0" y="6151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2174458" y="6824334"/>
            <a:ext cx="7879610" cy="604246"/>
          </a:xfrm>
          <a:prstGeom prst="rect">
            <a:avLst/>
          </a:prstGeom>
        </p:spPr>
        <p:txBody>
          <a:bodyPr anchor="t" rtlCol="false" tIns="0" lIns="0" bIns="0" rIns="0">
            <a:spAutoFit/>
          </a:bodyPr>
          <a:lstStyle/>
          <a:p>
            <a:pPr algn="ctr">
              <a:lnSpc>
                <a:spcPts val="5020"/>
              </a:lnSpc>
            </a:pPr>
            <a:r>
              <a:rPr lang="en-US" b="true" sz="3585">
                <a:solidFill>
                  <a:srgbClr val="000000"/>
                </a:solidFill>
                <a:latin typeface="Open Sans Bold"/>
                <a:ea typeface="Open Sans Bold"/>
                <a:cs typeface="Open Sans Bold"/>
                <a:sym typeface="Open Sans Bold"/>
              </a:rPr>
              <a:t>BENOUALI ABDELKADER ZAKARIA</a:t>
            </a:r>
          </a:p>
        </p:txBody>
      </p:sp>
      <p:sp>
        <p:nvSpPr>
          <p:cNvPr name="TextBox 12" id="12"/>
          <p:cNvSpPr txBox="true"/>
          <p:nvPr/>
        </p:nvSpPr>
        <p:spPr>
          <a:xfrm rot="0">
            <a:off x="6604575" y="9019171"/>
            <a:ext cx="7683608" cy="2384178"/>
          </a:xfrm>
          <a:prstGeom prst="rect">
            <a:avLst/>
          </a:prstGeom>
        </p:spPr>
        <p:txBody>
          <a:bodyPr anchor="t" rtlCol="false" tIns="0" lIns="0" bIns="0" rIns="0">
            <a:spAutoFit/>
          </a:bodyPr>
          <a:lstStyle/>
          <a:p>
            <a:pPr algn="ctr">
              <a:lnSpc>
                <a:spcPts val="4740"/>
              </a:lnSpc>
            </a:pPr>
            <a:r>
              <a:rPr lang="en-US" sz="3385" b="true">
                <a:solidFill>
                  <a:srgbClr val="000000"/>
                </a:solidFill>
                <a:latin typeface="Open Sans Bold"/>
                <a:ea typeface="Open Sans Bold"/>
                <a:cs typeface="Open Sans Bold"/>
                <a:sym typeface="Open Sans Bold"/>
              </a:rPr>
              <a:t>University of Ain Temouchent</a:t>
            </a:r>
          </a:p>
          <a:p>
            <a:pPr algn="ctr">
              <a:lnSpc>
                <a:spcPts val="4740"/>
              </a:lnSpc>
            </a:pPr>
          </a:p>
          <a:p>
            <a:pPr algn="ctr">
              <a:lnSpc>
                <a:spcPts val="4740"/>
              </a:lnSpc>
            </a:pPr>
          </a:p>
          <a:p>
            <a:pPr algn="ctr">
              <a:lnSpc>
                <a:spcPts val="4740"/>
              </a:lnSpc>
            </a:pPr>
          </a:p>
        </p:txBody>
      </p:sp>
      <p:sp>
        <p:nvSpPr>
          <p:cNvPr name="TextBox 13" id="13"/>
          <p:cNvSpPr txBox="true"/>
          <p:nvPr/>
        </p:nvSpPr>
        <p:spPr>
          <a:xfrm rot="0">
            <a:off x="143342" y="3980410"/>
            <a:ext cx="10469831" cy="1490677"/>
          </a:xfrm>
          <a:prstGeom prst="rect">
            <a:avLst/>
          </a:prstGeom>
        </p:spPr>
        <p:txBody>
          <a:bodyPr anchor="t" rtlCol="false" tIns="0" lIns="0" bIns="0" rIns="0">
            <a:spAutoFit/>
          </a:bodyPr>
          <a:lstStyle/>
          <a:p>
            <a:pPr algn="ctr">
              <a:lnSpc>
                <a:spcPts val="6036"/>
              </a:lnSpc>
              <a:spcBef>
                <a:spcPct val="0"/>
              </a:spcBef>
            </a:pPr>
            <a:r>
              <a:rPr lang="en-US" b="true" sz="4311">
                <a:solidFill>
                  <a:srgbClr val="000000"/>
                </a:solidFill>
                <a:latin typeface="Open Sans Bold"/>
                <a:ea typeface="Open Sans Bold"/>
                <a:cs typeface="Open Sans Bold"/>
                <a:sym typeface="Open Sans Bold"/>
              </a:rPr>
              <a:t>Artificial Intelligence: An introduction to the future</a:t>
            </a:r>
          </a:p>
        </p:txBody>
      </p:sp>
      <p:grpSp>
        <p:nvGrpSpPr>
          <p:cNvPr name="Group 14" id="14"/>
          <p:cNvGrpSpPr>
            <a:grpSpLocks noChangeAspect="true"/>
          </p:cNvGrpSpPr>
          <p:nvPr/>
        </p:nvGrpSpPr>
        <p:grpSpPr>
          <a:xfrm rot="-10800000">
            <a:off x="16249345" y="-3040569"/>
            <a:ext cx="5133582" cy="4779365"/>
            <a:chOff x="0" y="0"/>
            <a:chExt cx="6350000" cy="5911850"/>
          </a:xfrm>
        </p:grpSpPr>
        <p:sp>
          <p:nvSpPr>
            <p:cNvPr name="Freeform 15" id="1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EDF1F2"/>
        </a:solidFill>
      </p:bgPr>
    </p:bg>
    <p:spTree>
      <p:nvGrpSpPr>
        <p:cNvPr id="1" name=""/>
        <p:cNvGrpSpPr/>
        <p:nvPr/>
      </p:nvGrpSpPr>
      <p:grpSpPr>
        <a:xfrm>
          <a:off x="0" y="0"/>
          <a:ext cx="0" cy="0"/>
          <a:chOff x="0" y="0"/>
          <a:chExt cx="0" cy="0"/>
        </a:xfrm>
      </p:grpSpPr>
      <p:sp>
        <p:nvSpPr>
          <p:cNvPr name="TextBox 2" id="2"/>
          <p:cNvSpPr txBox="true"/>
          <p:nvPr/>
        </p:nvSpPr>
        <p:spPr>
          <a:xfrm rot="0">
            <a:off x="18647" y="3388875"/>
            <a:ext cx="18250705" cy="5386695"/>
          </a:xfrm>
          <a:prstGeom prst="rect">
            <a:avLst/>
          </a:prstGeom>
        </p:spPr>
        <p:txBody>
          <a:bodyPr anchor="t" rtlCol="false" tIns="0" lIns="0" bIns="0" rIns="0">
            <a:spAutoFit/>
          </a:bodyPr>
          <a:lstStyle/>
          <a:p>
            <a:pPr algn="ctr">
              <a:lnSpc>
                <a:spcPts val="21748"/>
              </a:lnSpc>
            </a:pPr>
            <a:r>
              <a:rPr lang="en-US" sz="15534" b="true">
                <a:solidFill>
                  <a:srgbClr val="000000"/>
                </a:solidFill>
                <a:latin typeface="Open Sans Bold"/>
                <a:ea typeface="Open Sans Bold"/>
                <a:cs typeface="Open Sans Bold"/>
                <a:sym typeface="Open Sans Bold"/>
              </a:rPr>
              <a:t>HOW TO LEARN AI </a:t>
            </a:r>
          </a:p>
          <a:p>
            <a:pPr algn="ctr">
              <a:lnSpc>
                <a:spcPts val="21748"/>
              </a:lnSpc>
            </a:pPr>
          </a:p>
        </p:txBody>
      </p:sp>
      <p:sp>
        <p:nvSpPr>
          <p:cNvPr name="TextBox 3" id="3"/>
          <p:cNvSpPr txBox="true"/>
          <p:nvPr/>
        </p:nvSpPr>
        <p:spPr>
          <a:xfrm rot="0">
            <a:off x="1318220" y="6153660"/>
            <a:ext cx="15651560" cy="1402412"/>
          </a:xfrm>
          <a:prstGeom prst="rect">
            <a:avLst/>
          </a:prstGeom>
        </p:spPr>
        <p:txBody>
          <a:bodyPr anchor="t" rtlCol="false" tIns="0" lIns="0" bIns="0" rIns="0">
            <a:spAutoFit/>
          </a:bodyPr>
          <a:lstStyle/>
          <a:p>
            <a:pPr algn="ctr">
              <a:lnSpc>
                <a:spcPts val="5651"/>
              </a:lnSpc>
            </a:pPr>
            <a:r>
              <a:rPr lang="en-US" sz="4036">
                <a:solidFill>
                  <a:srgbClr val="000000"/>
                </a:solidFill>
                <a:latin typeface="Open Sans"/>
                <a:ea typeface="Open Sans"/>
                <a:cs typeface="Open Sans"/>
                <a:sym typeface="Open Sans"/>
              </a:rPr>
              <a:t>WE OFFER YOU A GROUP OF EXCELLENCE COURSES IN THIS FIELD</a:t>
            </a:r>
          </a:p>
          <a:p>
            <a:pPr algn="ctr">
              <a:lnSpc>
                <a:spcPts val="565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040569"/>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3152772" y="8668636"/>
            <a:ext cx="885437" cy="885437"/>
          </a:xfrm>
          <a:custGeom>
            <a:avLst/>
            <a:gdLst/>
            <a:ahLst/>
            <a:cxnLst/>
            <a:rect r="r" b="b" t="t" l="l"/>
            <a:pathLst>
              <a:path h="885437" w="885437">
                <a:moveTo>
                  <a:pt x="0" y="0"/>
                </a:moveTo>
                <a:lnTo>
                  <a:pt x="885438" y="0"/>
                </a:lnTo>
                <a:lnTo>
                  <a:pt x="885438" y="885438"/>
                </a:lnTo>
                <a:lnTo>
                  <a:pt x="0" y="8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744356" y="1738796"/>
            <a:ext cx="12201521" cy="6389962"/>
          </a:xfrm>
          <a:custGeom>
            <a:avLst/>
            <a:gdLst/>
            <a:ahLst/>
            <a:cxnLst/>
            <a:rect r="r" b="b" t="t" l="l"/>
            <a:pathLst>
              <a:path h="6389962" w="12201521">
                <a:moveTo>
                  <a:pt x="0" y="0"/>
                </a:moveTo>
                <a:lnTo>
                  <a:pt x="12201521" y="0"/>
                </a:lnTo>
                <a:lnTo>
                  <a:pt x="12201521" y="6389962"/>
                </a:lnTo>
                <a:lnTo>
                  <a:pt x="0" y="6389962"/>
                </a:lnTo>
                <a:lnTo>
                  <a:pt x="0" y="0"/>
                </a:lnTo>
                <a:close/>
              </a:path>
            </a:pathLst>
          </a:custGeom>
          <a:blipFill>
            <a:blip r:embed="rId4"/>
            <a:stretch>
              <a:fillRect l="0" t="0" r="0" b="0"/>
            </a:stretch>
          </a:blipFill>
        </p:spPr>
      </p:sp>
      <p:sp>
        <p:nvSpPr>
          <p:cNvPr name="TextBox 8" id="8"/>
          <p:cNvSpPr txBox="true"/>
          <p:nvPr/>
        </p:nvSpPr>
        <p:spPr>
          <a:xfrm rot="0">
            <a:off x="6487084" y="345331"/>
            <a:ext cx="4716066" cy="1393466"/>
          </a:xfrm>
          <a:prstGeom prst="rect">
            <a:avLst/>
          </a:prstGeom>
        </p:spPr>
        <p:txBody>
          <a:bodyPr anchor="t" rtlCol="false" tIns="0" lIns="0" bIns="0" rIns="0">
            <a:spAutoFit/>
          </a:bodyPr>
          <a:lstStyle/>
          <a:p>
            <a:pPr algn="ctr">
              <a:lnSpc>
                <a:spcPts val="5619"/>
              </a:lnSpc>
            </a:pPr>
            <a:r>
              <a:rPr lang="en-US" sz="4014" b="true">
                <a:solidFill>
                  <a:srgbClr val="000000"/>
                </a:solidFill>
                <a:latin typeface="Open Sans Bold"/>
                <a:ea typeface="Open Sans Bold"/>
                <a:cs typeface="Open Sans Bold"/>
                <a:sym typeface="Open Sans Bold"/>
              </a:rPr>
              <a:t>HOW TO LEARN AI</a:t>
            </a:r>
            <a:r>
              <a:rPr lang="en-US" sz="4014" b="true">
                <a:solidFill>
                  <a:srgbClr val="000000"/>
                </a:solidFill>
                <a:latin typeface="Open Sans Bold"/>
                <a:ea typeface="Open Sans Bold"/>
                <a:cs typeface="Open Sans Bold"/>
                <a:sym typeface="Open Sans Bold"/>
              </a:rPr>
              <a:t> </a:t>
            </a:r>
          </a:p>
          <a:p>
            <a:pPr algn="ctr">
              <a:lnSpc>
                <a:spcPts val="5619"/>
              </a:lnSpc>
            </a:pPr>
          </a:p>
        </p:txBody>
      </p:sp>
      <p:sp>
        <p:nvSpPr>
          <p:cNvPr name="TextBox 9" id="9"/>
          <p:cNvSpPr txBox="true"/>
          <p:nvPr/>
        </p:nvSpPr>
        <p:spPr>
          <a:xfrm rot="0">
            <a:off x="4256565" y="8803614"/>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0" id="10"/>
          <p:cNvSpPr txBox="true"/>
          <p:nvPr/>
        </p:nvSpPr>
        <p:spPr>
          <a:xfrm rot="0">
            <a:off x="8331826" y="8784080"/>
            <a:ext cx="7578689" cy="597399"/>
          </a:xfrm>
          <a:prstGeom prst="rect">
            <a:avLst/>
          </a:prstGeom>
        </p:spPr>
        <p:txBody>
          <a:bodyPr anchor="t" rtlCol="false" tIns="0" lIns="0" bIns="0" rIns="0">
            <a:spAutoFit/>
          </a:bodyPr>
          <a:lstStyle/>
          <a:p>
            <a:pPr algn="ctr">
              <a:lnSpc>
                <a:spcPts val="4992"/>
              </a:lnSpc>
            </a:pPr>
            <a:r>
              <a:rPr lang="en-US" b="true" sz="3566">
                <a:solidFill>
                  <a:srgbClr val="000000"/>
                </a:solidFill>
                <a:latin typeface="Open Sans Bold"/>
                <a:ea typeface="Open Sans Bold"/>
                <a:cs typeface="Open Sans Bold"/>
                <a:sym typeface="Open Sans Bold"/>
              </a:rPr>
              <a:t>HOW TO LEARN AI</a:t>
            </a:r>
            <a:r>
              <a:rPr lang="en-US" b="true" sz="3566">
                <a:solidFill>
                  <a:srgbClr val="000000"/>
                </a:solidFill>
                <a:latin typeface="Open Sans Bold"/>
                <a:ea typeface="Open Sans Bold"/>
                <a:cs typeface="Open Sans Bold"/>
                <a:sym typeface="Open Sans Bold"/>
              </a:rPr>
              <a:t> </a:t>
            </a:r>
          </a:p>
        </p:txBody>
      </p:sp>
      <p:sp>
        <p:nvSpPr>
          <p:cNvPr name="TextBox 11" id="11"/>
          <p:cNvSpPr txBox="true"/>
          <p:nvPr/>
        </p:nvSpPr>
        <p:spPr>
          <a:xfrm rot="0">
            <a:off x="9748558" y="8689845"/>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040569"/>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3152772" y="8668636"/>
            <a:ext cx="885437" cy="885437"/>
          </a:xfrm>
          <a:custGeom>
            <a:avLst/>
            <a:gdLst/>
            <a:ahLst/>
            <a:cxnLst/>
            <a:rect r="r" b="b" t="t" l="l"/>
            <a:pathLst>
              <a:path h="885437" w="885437">
                <a:moveTo>
                  <a:pt x="0" y="0"/>
                </a:moveTo>
                <a:lnTo>
                  <a:pt x="885438" y="0"/>
                </a:lnTo>
                <a:lnTo>
                  <a:pt x="885438" y="885438"/>
                </a:lnTo>
                <a:lnTo>
                  <a:pt x="0" y="8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744356" y="1738796"/>
            <a:ext cx="12201521" cy="6389962"/>
          </a:xfrm>
          <a:custGeom>
            <a:avLst/>
            <a:gdLst/>
            <a:ahLst/>
            <a:cxnLst/>
            <a:rect r="r" b="b" t="t" l="l"/>
            <a:pathLst>
              <a:path h="6389962" w="12201521">
                <a:moveTo>
                  <a:pt x="0" y="0"/>
                </a:moveTo>
                <a:lnTo>
                  <a:pt x="12201521" y="0"/>
                </a:lnTo>
                <a:lnTo>
                  <a:pt x="12201521" y="6389962"/>
                </a:lnTo>
                <a:lnTo>
                  <a:pt x="0" y="6389962"/>
                </a:lnTo>
                <a:lnTo>
                  <a:pt x="0" y="0"/>
                </a:lnTo>
                <a:close/>
              </a:path>
            </a:pathLst>
          </a:custGeom>
          <a:blipFill>
            <a:blip r:embed="rId4"/>
            <a:stretch>
              <a:fillRect l="0" t="0" r="0" b="0"/>
            </a:stretch>
          </a:blipFill>
        </p:spPr>
      </p:sp>
      <p:sp>
        <p:nvSpPr>
          <p:cNvPr name="TextBox 8" id="8"/>
          <p:cNvSpPr txBox="true"/>
          <p:nvPr/>
        </p:nvSpPr>
        <p:spPr>
          <a:xfrm rot="0">
            <a:off x="6487084" y="404365"/>
            <a:ext cx="4716066" cy="1393466"/>
          </a:xfrm>
          <a:prstGeom prst="rect">
            <a:avLst/>
          </a:prstGeom>
        </p:spPr>
        <p:txBody>
          <a:bodyPr anchor="t" rtlCol="false" tIns="0" lIns="0" bIns="0" rIns="0">
            <a:spAutoFit/>
          </a:bodyPr>
          <a:lstStyle/>
          <a:p>
            <a:pPr algn="ctr">
              <a:lnSpc>
                <a:spcPts val="5619"/>
              </a:lnSpc>
            </a:pPr>
            <a:r>
              <a:rPr lang="en-US" sz="4014" b="true">
                <a:solidFill>
                  <a:srgbClr val="000000"/>
                </a:solidFill>
                <a:latin typeface="Open Sans Bold"/>
                <a:ea typeface="Open Sans Bold"/>
                <a:cs typeface="Open Sans Bold"/>
                <a:sym typeface="Open Sans Bold"/>
              </a:rPr>
              <a:t>HOW TO LEARN AI</a:t>
            </a:r>
            <a:r>
              <a:rPr lang="en-US" sz="4014" b="true">
                <a:solidFill>
                  <a:srgbClr val="000000"/>
                </a:solidFill>
                <a:latin typeface="Open Sans Bold"/>
                <a:ea typeface="Open Sans Bold"/>
                <a:cs typeface="Open Sans Bold"/>
                <a:sym typeface="Open Sans Bold"/>
              </a:rPr>
              <a:t> </a:t>
            </a:r>
          </a:p>
          <a:p>
            <a:pPr algn="ctr">
              <a:lnSpc>
                <a:spcPts val="5619"/>
              </a:lnSpc>
            </a:pPr>
          </a:p>
        </p:txBody>
      </p:sp>
      <p:sp>
        <p:nvSpPr>
          <p:cNvPr name="TextBox 9" id="9"/>
          <p:cNvSpPr txBox="true"/>
          <p:nvPr/>
        </p:nvSpPr>
        <p:spPr>
          <a:xfrm rot="0">
            <a:off x="4256565" y="8803614"/>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0" id="10"/>
          <p:cNvSpPr txBox="true"/>
          <p:nvPr/>
        </p:nvSpPr>
        <p:spPr>
          <a:xfrm rot="0">
            <a:off x="8271433" y="8803614"/>
            <a:ext cx="7578689" cy="597399"/>
          </a:xfrm>
          <a:prstGeom prst="rect">
            <a:avLst/>
          </a:prstGeom>
        </p:spPr>
        <p:txBody>
          <a:bodyPr anchor="t" rtlCol="false" tIns="0" lIns="0" bIns="0" rIns="0">
            <a:spAutoFit/>
          </a:bodyPr>
          <a:lstStyle/>
          <a:p>
            <a:pPr algn="ctr">
              <a:lnSpc>
                <a:spcPts val="4992"/>
              </a:lnSpc>
            </a:pPr>
            <a:r>
              <a:rPr lang="en-US" b="true" sz="3566">
                <a:solidFill>
                  <a:srgbClr val="000000"/>
                </a:solidFill>
                <a:latin typeface="Open Sans Bold"/>
                <a:ea typeface="Open Sans Bold"/>
                <a:cs typeface="Open Sans Bold"/>
                <a:sym typeface="Open Sans Bold"/>
              </a:rPr>
              <a:t>HOW TO LEARN AI</a:t>
            </a:r>
            <a:r>
              <a:rPr lang="en-US" b="true" sz="3566">
                <a:solidFill>
                  <a:srgbClr val="000000"/>
                </a:solidFill>
                <a:latin typeface="Open Sans Bold"/>
                <a:ea typeface="Open Sans Bold"/>
                <a:cs typeface="Open Sans Bold"/>
                <a:sym typeface="Open Sans Bold"/>
              </a:rPr>
              <a:t> </a:t>
            </a:r>
          </a:p>
        </p:txBody>
      </p:sp>
      <p:sp>
        <p:nvSpPr>
          <p:cNvPr name="TextBox 11" id="11"/>
          <p:cNvSpPr txBox="true"/>
          <p:nvPr/>
        </p:nvSpPr>
        <p:spPr>
          <a:xfrm rot="0">
            <a:off x="9748558" y="8689845"/>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DF1F2"/>
        </a:solidFill>
      </p:bgPr>
    </p:bg>
    <p:spTree>
      <p:nvGrpSpPr>
        <p:cNvPr id="1" name=""/>
        <p:cNvGrpSpPr/>
        <p:nvPr/>
      </p:nvGrpSpPr>
      <p:grpSpPr>
        <a:xfrm>
          <a:off x="0" y="0"/>
          <a:ext cx="0" cy="0"/>
          <a:chOff x="0" y="0"/>
          <a:chExt cx="0" cy="0"/>
        </a:xfrm>
      </p:grpSpPr>
      <p:sp>
        <p:nvSpPr>
          <p:cNvPr name="TextBox 2" id="2"/>
          <p:cNvSpPr txBox="true"/>
          <p:nvPr/>
        </p:nvSpPr>
        <p:spPr>
          <a:xfrm rot="0">
            <a:off x="121897" y="4075290"/>
            <a:ext cx="18044206" cy="1327486"/>
          </a:xfrm>
          <a:prstGeom prst="rect">
            <a:avLst/>
          </a:prstGeom>
        </p:spPr>
        <p:txBody>
          <a:bodyPr anchor="t" rtlCol="false" tIns="0" lIns="0" bIns="0" rIns="0">
            <a:spAutoFit/>
          </a:bodyPr>
          <a:lstStyle/>
          <a:p>
            <a:pPr algn="ctr">
              <a:lnSpc>
                <a:spcPts val="10831"/>
              </a:lnSpc>
            </a:pPr>
            <a:r>
              <a:rPr lang="en-US" b="true" sz="7736">
                <a:solidFill>
                  <a:srgbClr val="000000"/>
                </a:solidFill>
                <a:latin typeface="Open Sans Bold"/>
                <a:ea typeface="Open Sans Bold"/>
                <a:cs typeface="Open Sans Bold"/>
                <a:sym typeface="Open Sans Bold"/>
              </a:rPr>
              <a:t>The Field of Artificial Intelligence (AI)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350001"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3152772" y="8668636"/>
            <a:ext cx="885437" cy="885437"/>
          </a:xfrm>
          <a:custGeom>
            <a:avLst/>
            <a:gdLst/>
            <a:ahLst/>
            <a:cxnLst/>
            <a:rect r="r" b="b" t="t" l="l"/>
            <a:pathLst>
              <a:path h="885437" w="885437">
                <a:moveTo>
                  <a:pt x="0" y="0"/>
                </a:moveTo>
                <a:lnTo>
                  <a:pt x="885438" y="0"/>
                </a:lnTo>
                <a:lnTo>
                  <a:pt x="885438" y="885438"/>
                </a:lnTo>
                <a:lnTo>
                  <a:pt x="0" y="8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19998" t="0" r="19998" b="0"/>
          <a:stretch>
            <a:fillRect/>
          </a:stretch>
        </p:blipFill>
        <p:spPr>
          <a:xfrm flipH="false" flipV="false" rot="0">
            <a:off x="11011541" y="2151087"/>
            <a:ext cx="6562026" cy="6233607"/>
          </a:xfrm>
          <a:prstGeom prst="rect">
            <a:avLst/>
          </a:prstGeom>
        </p:spPr>
      </p:pic>
      <p:sp>
        <p:nvSpPr>
          <p:cNvPr name="TextBox 8" id="8"/>
          <p:cNvSpPr txBox="true"/>
          <p:nvPr/>
        </p:nvSpPr>
        <p:spPr>
          <a:xfrm rot="0">
            <a:off x="5891734" y="413874"/>
            <a:ext cx="6504533" cy="3350602"/>
          </a:xfrm>
          <a:prstGeom prst="rect">
            <a:avLst/>
          </a:prstGeom>
        </p:spPr>
        <p:txBody>
          <a:bodyPr anchor="t" rtlCol="false" tIns="0" lIns="0" bIns="0" rIns="0">
            <a:spAutoFit/>
          </a:bodyPr>
          <a:lstStyle/>
          <a:p>
            <a:pPr algn="ctr">
              <a:lnSpc>
                <a:spcPts val="8993"/>
              </a:lnSpc>
            </a:pPr>
            <a:r>
              <a:rPr lang="en-US" sz="6423" b="true">
                <a:solidFill>
                  <a:srgbClr val="000000"/>
                </a:solidFill>
                <a:latin typeface="Open Sans Bold"/>
                <a:ea typeface="Open Sans Bold"/>
                <a:cs typeface="Open Sans Bold"/>
                <a:sym typeface="Open Sans Bold"/>
              </a:rPr>
              <a:t>AI and Medicine</a:t>
            </a:r>
          </a:p>
          <a:p>
            <a:pPr algn="ctr">
              <a:lnSpc>
                <a:spcPts val="8993"/>
              </a:lnSpc>
            </a:pPr>
          </a:p>
          <a:p>
            <a:pPr algn="ctr">
              <a:lnSpc>
                <a:spcPts val="8993"/>
              </a:lnSpc>
            </a:pPr>
          </a:p>
        </p:txBody>
      </p:sp>
      <p:sp>
        <p:nvSpPr>
          <p:cNvPr name="TextBox 9" id="9"/>
          <p:cNvSpPr txBox="true"/>
          <p:nvPr/>
        </p:nvSpPr>
        <p:spPr>
          <a:xfrm rot="0">
            <a:off x="4256565" y="8803614"/>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0" id="10"/>
          <p:cNvSpPr txBox="true"/>
          <p:nvPr/>
        </p:nvSpPr>
        <p:spPr>
          <a:xfrm rot="0">
            <a:off x="8012135" y="8803614"/>
            <a:ext cx="7578689" cy="597399"/>
          </a:xfrm>
          <a:prstGeom prst="rect">
            <a:avLst/>
          </a:prstGeom>
        </p:spPr>
        <p:txBody>
          <a:bodyPr anchor="t" rtlCol="false" tIns="0" lIns="0" bIns="0" rIns="0">
            <a:spAutoFit/>
          </a:bodyPr>
          <a:lstStyle/>
          <a:p>
            <a:pPr algn="ctr">
              <a:lnSpc>
                <a:spcPts val="4992"/>
              </a:lnSpc>
            </a:pPr>
            <a:r>
              <a:rPr lang="en-US" b="true" sz="3566">
                <a:solidFill>
                  <a:srgbClr val="000000"/>
                </a:solidFill>
                <a:latin typeface="Open Sans Bold"/>
                <a:ea typeface="Open Sans Bold"/>
                <a:cs typeface="Open Sans Bold"/>
                <a:sym typeface="Open Sans Bold"/>
              </a:rPr>
              <a:t>AI and Medicine</a:t>
            </a:r>
          </a:p>
        </p:txBody>
      </p:sp>
      <p:sp>
        <p:nvSpPr>
          <p:cNvPr name="TextBox 11" id="11"/>
          <p:cNvSpPr txBox="true"/>
          <p:nvPr/>
        </p:nvSpPr>
        <p:spPr>
          <a:xfrm rot="0">
            <a:off x="9748558" y="8689845"/>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
        <p:nvSpPr>
          <p:cNvPr name="TextBox 12" id="12"/>
          <p:cNvSpPr txBox="true"/>
          <p:nvPr/>
        </p:nvSpPr>
        <p:spPr>
          <a:xfrm rot="0">
            <a:off x="296071" y="2401326"/>
            <a:ext cx="10715470" cy="6167608"/>
          </a:xfrm>
          <a:prstGeom prst="rect">
            <a:avLst/>
          </a:prstGeom>
        </p:spPr>
        <p:txBody>
          <a:bodyPr anchor="t" rtlCol="false" tIns="0" lIns="0" bIns="0" rIns="0">
            <a:spAutoFit/>
          </a:bodyPr>
          <a:lstStyle/>
          <a:p>
            <a:pPr algn="l">
              <a:lnSpc>
                <a:spcPts val="4453"/>
              </a:lnSpc>
            </a:pPr>
            <a:r>
              <a:rPr lang="en-US" sz="3180">
                <a:solidFill>
                  <a:srgbClr val="000000"/>
                </a:solidFill>
                <a:latin typeface="Open Sans"/>
                <a:ea typeface="Open Sans"/>
                <a:cs typeface="Open Sans"/>
                <a:sym typeface="Open Sans"/>
              </a:rPr>
              <a:t>The use of AI in healthcare offers the potential to improve patient care, reduce medical errors, enhance research capabilities, and streamline administrative processes. However, it also comes with challenges related to data privacy, ethics, and the need for healthcare professionals to understand and trust AI systems. The healthcare industry is continually exploring innovative ways to leverage AI while addressing these challenges.</a:t>
            </a:r>
          </a:p>
          <a:p>
            <a:pPr algn="l">
              <a:lnSpc>
                <a:spcPts val="4453"/>
              </a:lnSpc>
            </a:pPr>
          </a:p>
          <a:p>
            <a:pPr algn="l">
              <a:lnSpc>
                <a:spcPts val="4453"/>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350001"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3152772" y="8668636"/>
            <a:ext cx="885437" cy="885437"/>
          </a:xfrm>
          <a:custGeom>
            <a:avLst/>
            <a:gdLst/>
            <a:ahLst/>
            <a:cxnLst/>
            <a:rect r="r" b="b" t="t" l="l"/>
            <a:pathLst>
              <a:path h="885437" w="885437">
                <a:moveTo>
                  <a:pt x="0" y="0"/>
                </a:moveTo>
                <a:lnTo>
                  <a:pt x="885438" y="0"/>
                </a:lnTo>
                <a:lnTo>
                  <a:pt x="885438" y="885438"/>
                </a:lnTo>
                <a:lnTo>
                  <a:pt x="0" y="8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19998" t="0" r="19998" b="0"/>
          <a:stretch>
            <a:fillRect/>
          </a:stretch>
        </p:blipFill>
        <p:spPr>
          <a:xfrm flipH="false" flipV="false" rot="0">
            <a:off x="11011541" y="2151087"/>
            <a:ext cx="6562026" cy="6233607"/>
          </a:xfrm>
          <a:prstGeom prst="rect">
            <a:avLst/>
          </a:prstGeom>
        </p:spPr>
      </p:pic>
      <p:sp>
        <p:nvSpPr>
          <p:cNvPr name="TextBox 8" id="8"/>
          <p:cNvSpPr txBox="true"/>
          <p:nvPr/>
        </p:nvSpPr>
        <p:spPr>
          <a:xfrm rot="0">
            <a:off x="4722045" y="413874"/>
            <a:ext cx="8843910" cy="3350602"/>
          </a:xfrm>
          <a:prstGeom prst="rect">
            <a:avLst/>
          </a:prstGeom>
        </p:spPr>
        <p:txBody>
          <a:bodyPr anchor="t" rtlCol="false" tIns="0" lIns="0" bIns="0" rIns="0">
            <a:spAutoFit/>
          </a:bodyPr>
          <a:lstStyle/>
          <a:p>
            <a:pPr algn="ctr">
              <a:lnSpc>
                <a:spcPts val="8993"/>
              </a:lnSpc>
            </a:pPr>
            <a:r>
              <a:rPr lang="en-US" sz="6423" b="true">
                <a:solidFill>
                  <a:srgbClr val="000000"/>
                </a:solidFill>
                <a:latin typeface="Open Sans Bold"/>
                <a:ea typeface="Open Sans Bold"/>
                <a:cs typeface="Open Sans Bold"/>
                <a:sym typeface="Open Sans Bold"/>
              </a:rPr>
              <a:t>AI and transportation</a:t>
            </a:r>
          </a:p>
          <a:p>
            <a:pPr algn="ctr">
              <a:lnSpc>
                <a:spcPts val="8993"/>
              </a:lnSpc>
            </a:pPr>
          </a:p>
          <a:p>
            <a:pPr algn="ctr">
              <a:lnSpc>
                <a:spcPts val="8993"/>
              </a:lnSpc>
            </a:pPr>
          </a:p>
        </p:txBody>
      </p:sp>
      <p:sp>
        <p:nvSpPr>
          <p:cNvPr name="TextBox 9" id="9"/>
          <p:cNvSpPr txBox="true"/>
          <p:nvPr/>
        </p:nvSpPr>
        <p:spPr>
          <a:xfrm rot="0">
            <a:off x="4256565" y="8803614"/>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0" id="10"/>
          <p:cNvSpPr txBox="true"/>
          <p:nvPr/>
        </p:nvSpPr>
        <p:spPr>
          <a:xfrm rot="0">
            <a:off x="8771312" y="8784080"/>
            <a:ext cx="7578689" cy="597399"/>
          </a:xfrm>
          <a:prstGeom prst="rect">
            <a:avLst/>
          </a:prstGeom>
        </p:spPr>
        <p:txBody>
          <a:bodyPr anchor="t" rtlCol="false" tIns="0" lIns="0" bIns="0" rIns="0">
            <a:spAutoFit/>
          </a:bodyPr>
          <a:lstStyle/>
          <a:p>
            <a:pPr algn="ctr">
              <a:lnSpc>
                <a:spcPts val="4992"/>
              </a:lnSpc>
            </a:pPr>
            <a:r>
              <a:rPr lang="en-US" b="true" sz="3566">
                <a:solidFill>
                  <a:srgbClr val="000000"/>
                </a:solidFill>
                <a:latin typeface="Open Sans Bold"/>
                <a:ea typeface="Open Sans Bold"/>
                <a:cs typeface="Open Sans Bold"/>
                <a:sym typeface="Open Sans Bold"/>
              </a:rPr>
              <a:t>AI and transportation</a:t>
            </a:r>
          </a:p>
        </p:txBody>
      </p:sp>
      <p:sp>
        <p:nvSpPr>
          <p:cNvPr name="TextBox 11" id="11"/>
          <p:cNvSpPr txBox="true"/>
          <p:nvPr/>
        </p:nvSpPr>
        <p:spPr>
          <a:xfrm rot="0">
            <a:off x="9748558" y="8689845"/>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
        <p:nvSpPr>
          <p:cNvPr name="TextBox 12" id="12"/>
          <p:cNvSpPr txBox="true"/>
          <p:nvPr/>
        </p:nvSpPr>
        <p:spPr>
          <a:xfrm rot="0">
            <a:off x="296071" y="2410851"/>
            <a:ext cx="10715470" cy="5784068"/>
          </a:xfrm>
          <a:prstGeom prst="rect">
            <a:avLst/>
          </a:prstGeom>
        </p:spPr>
        <p:txBody>
          <a:bodyPr anchor="t" rtlCol="false" tIns="0" lIns="0" bIns="0" rIns="0">
            <a:spAutoFit/>
          </a:bodyPr>
          <a:lstStyle/>
          <a:p>
            <a:pPr algn="l">
              <a:lnSpc>
                <a:spcPts val="4593"/>
              </a:lnSpc>
            </a:pPr>
            <a:r>
              <a:rPr lang="en-US" sz="3280">
                <a:solidFill>
                  <a:srgbClr val="000000"/>
                </a:solidFill>
                <a:latin typeface="Open Sans"/>
                <a:ea typeface="Open Sans"/>
                <a:cs typeface="Open Sans"/>
                <a:sym typeface="Open Sans"/>
              </a:rPr>
              <a:t>AI's impact on transportation extends to improving passenger experience, reducing accidents, and enhancing environmental sustainability. It plays a significant role in shaping the future of smart, efficient, and safe transportation systems. However, it also presents challenges related to regulations, ethical considerations, and cybersecurity in this rapidly evolving industry</a:t>
            </a:r>
          </a:p>
          <a:p>
            <a:pPr algn="l">
              <a:lnSpc>
                <a:spcPts val="4593"/>
              </a:lnSpc>
            </a:pPr>
          </a:p>
          <a:p>
            <a:pPr algn="l">
              <a:lnSpc>
                <a:spcPts val="4593"/>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350001"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3152772" y="8668636"/>
            <a:ext cx="885437" cy="885437"/>
          </a:xfrm>
          <a:custGeom>
            <a:avLst/>
            <a:gdLst/>
            <a:ahLst/>
            <a:cxnLst/>
            <a:rect r="r" b="b" t="t" l="l"/>
            <a:pathLst>
              <a:path h="885437" w="885437">
                <a:moveTo>
                  <a:pt x="0" y="0"/>
                </a:moveTo>
                <a:lnTo>
                  <a:pt x="885438" y="0"/>
                </a:lnTo>
                <a:lnTo>
                  <a:pt x="885438" y="885438"/>
                </a:lnTo>
                <a:lnTo>
                  <a:pt x="0" y="8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19998" t="0" r="19998" b="0"/>
          <a:stretch>
            <a:fillRect/>
          </a:stretch>
        </p:blipFill>
        <p:spPr>
          <a:xfrm flipH="false" flipV="false" rot="0">
            <a:off x="11011541" y="2151087"/>
            <a:ext cx="6562026" cy="6233607"/>
          </a:xfrm>
          <a:prstGeom prst="rect">
            <a:avLst/>
          </a:prstGeom>
        </p:spPr>
      </p:pic>
      <p:sp>
        <p:nvSpPr>
          <p:cNvPr name="TextBox 8" id="8"/>
          <p:cNvSpPr txBox="true"/>
          <p:nvPr/>
        </p:nvSpPr>
        <p:spPr>
          <a:xfrm rot="0">
            <a:off x="6111101" y="413874"/>
            <a:ext cx="6065797" cy="3350602"/>
          </a:xfrm>
          <a:prstGeom prst="rect">
            <a:avLst/>
          </a:prstGeom>
        </p:spPr>
        <p:txBody>
          <a:bodyPr anchor="t" rtlCol="false" tIns="0" lIns="0" bIns="0" rIns="0">
            <a:spAutoFit/>
          </a:bodyPr>
          <a:lstStyle/>
          <a:p>
            <a:pPr algn="ctr">
              <a:lnSpc>
                <a:spcPts val="8993"/>
              </a:lnSpc>
            </a:pPr>
            <a:r>
              <a:rPr lang="en-US" sz="6423" b="true">
                <a:solidFill>
                  <a:srgbClr val="000000"/>
                </a:solidFill>
                <a:latin typeface="Open Sans Bold"/>
                <a:ea typeface="Open Sans Bold"/>
                <a:cs typeface="Open Sans Bold"/>
                <a:sym typeface="Open Sans Bold"/>
              </a:rPr>
              <a:t>AI and The war</a:t>
            </a:r>
          </a:p>
          <a:p>
            <a:pPr algn="ctr">
              <a:lnSpc>
                <a:spcPts val="8993"/>
              </a:lnSpc>
            </a:pPr>
          </a:p>
          <a:p>
            <a:pPr algn="ctr">
              <a:lnSpc>
                <a:spcPts val="8993"/>
              </a:lnSpc>
            </a:pPr>
          </a:p>
        </p:txBody>
      </p:sp>
      <p:sp>
        <p:nvSpPr>
          <p:cNvPr name="TextBox 9" id="9"/>
          <p:cNvSpPr txBox="true"/>
          <p:nvPr/>
        </p:nvSpPr>
        <p:spPr>
          <a:xfrm rot="0">
            <a:off x="4256565" y="8803614"/>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0" id="10"/>
          <p:cNvSpPr txBox="true"/>
          <p:nvPr/>
        </p:nvSpPr>
        <p:spPr>
          <a:xfrm rot="0">
            <a:off x="8066723" y="8803614"/>
            <a:ext cx="7578689" cy="597399"/>
          </a:xfrm>
          <a:prstGeom prst="rect">
            <a:avLst/>
          </a:prstGeom>
        </p:spPr>
        <p:txBody>
          <a:bodyPr anchor="t" rtlCol="false" tIns="0" lIns="0" bIns="0" rIns="0">
            <a:spAutoFit/>
          </a:bodyPr>
          <a:lstStyle/>
          <a:p>
            <a:pPr algn="ctr">
              <a:lnSpc>
                <a:spcPts val="4992"/>
              </a:lnSpc>
            </a:pPr>
            <a:r>
              <a:rPr lang="en-US" b="true" sz="3566">
                <a:solidFill>
                  <a:srgbClr val="000000"/>
                </a:solidFill>
                <a:latin typeface="Open Sans Bold"/>
                <a:ea typeface="Open Sans Bold"/>
                <a:cs typeface="Open Sans Bold"/>
                <a:sym typeface="Open Sans Bold"/>
              </a:rPr>
              <a:t>AI and The war</a:t>
            </a:r>
          </a:p>
        </p:txBody>
      </p:sp>
      <p:sp>
        <p:nvSpPr>
          <p:cNvPr name="TextBox 11" id="11"/>
          <p:cNvSpPr txBox="true"/>
          <p:nvPr/>
        </p:nvSpPr>
        <p:spPr>
          <a:xfrm rot="0">
            <a:off x="9748558" y="8689845"/>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
        <p:nvSpPr>
          <p:cNvPr name="TextBox 12" id="12"/>
          <p:cNvSpPr txBox="true"/>
          <p:nvPr/>
        </p:nvSpPr>
        <p:spPr>
          <a:xfrm rot="0">
            <a:off x="296071" y="2401326"/>
            <a:ext cx="10554421" cy="5981553"/>
          </a:xfrm>
          <a:prstGeom prst="rect">
            <a:avLst/>
          </a:prstGeom>
        </p:spPr>
        <p:txBody>
          <a:bodyPr anchor="t" rtlCol="false" tIns="0" lIns="0" bIns="0" rIns="0">
            <a:spAutoFit/>
          </a:bodyPr>
          <a:lstStyle/>
          <a:p>
            <a:pPr algn="l">
              <a:lnSpc>
                <a:spcPts val="4733"/>
              </a:lnSpc>
            </a:pPr>
            <a:r>
              <a:rPr lang="en-US" sz="3380">
                <a:solidFill>
                  <a:srgbClr val="000000"/>
                </a:solidFill>
                <a:latin typeface="Open Sans"/>
                <a:ea typeface="Open Sans"/>
                <a:cs typeface="Open Sans"/>
                <a:sym typeface="Open Sans"/>
              </a:rPr>
              <a:t>The use of AI in warfare raises ethical, legal, and strategic concerns. It can impact issues related to accountability, transparency, and adherence to international laws and norms. There are ongoing debates and discussions about the responsible and ethical use of AI in military applications, and these conversations continue to evolve as technology advances.</a:t>
            </a:r>
          </a:p>
          <a:p>
            <a:pPr algn="l">
              <a:lnSpc>
                <a:spcPts val="4733"/>
              </a:lnSpc>
            </a:pPr>
          </a:p>
          <a:p>
            <a:pPr algn="l">
              <a:lnSpc>
                <a:spcPts val="4733"/>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3702391" y="9799228"/>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5380904" y="-3556294"/>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TextBox 6" id="6"/>
          <p:cNvSpPr txBox="true"/>
          <p:nvPr/>
        </p:nvSpPr>
        <p:spPr>
          <a:xfrm rot="0">
            <a:off x="1365219" y="113418"/>
            <a:ext cx="15557563" cy="1109653"/>
          </a:xfrm>
          <a:prstGeom prst="rect">
            <a:avLst/>
          </a:prstGeom>
        </p:spPr>
        <p:txBody>
          <a:bodyPr anchor="t" rtlCol="false" tIns="0" lIns="0" bIns="0" rIns="0">
            <a:spAutoFit/>
          </a:bodyPr>
          <a:lstStyle/>
          <a:p>
            <a:pPr algn="ctr">
              <a:lnSpc>
                <a:spcPts val="9188"/>
              </a:lnSpc>
              <a:spcBef>
                <a:spcPct val="0"/>
              </a:spcBef>
            </a:pPr>
            <a:r>
              <a:rPr lang="en-US" b="true" sz="6562">
                <a:solidFill>
                  <a:srgbClr val="FF3131"/>
                </a:solidFill>
                <a:latin typeface="Open Sans Bold"/>
                <a:ea typeface="Open Sans Bold"/>
                <a:cs typeface="Open Sans Bold"/>
                <a:sym typeface="Open Sans Bold"/>
              </a:rPr>
              <a:t>Sources</a:t>
            </a:r>
          </a:p>
        </p:txBody>
      </p:sp>
      <p:sp>
        <p:nvSpPr>
          <p:cNvPr name="Freeform 7" id="7"/>
          <p:cNvSpPr/>
          <p:nvPr/>
        </p:nvSpPr>
        <p:spPr>
          <a:xfrm flipH="false" flipV="false" rot="0">
            <a:off x="5478263" y="8913791"/>
            <a:ext cx="885437" cy="885437"/>
          </a:xfrm>
          <a:custGeom>
            <a:avLst/>
            <a:gdLst/>
            <a:ahLst/>
            <a:cxnLst/>
            <a:rect r="r" b="b" t="t" l="l"/>
            <a:pathLst>
              <a:path h="885437" w="885437">
                <a:moveTo>
                  <a:pt x="0" y="0"/>
                </a:moveTo>
                <a:lnTo>
                  <a:pt x="885437" y="0"/>
                </a:lnTo>
                <a:lnTo>
                  <a:pt x="885437" y="885437"/>
                </a:lnTo>
                <a:lnTo>
                  <a:pt x="0" y="885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6541394" y="9004585"/>
            <a:ext cx="4532176" cy="1200606"/>
          </a:xfrm>
          <a:prstGeom prst="rect">
            <a:avLst/>
          </a:prstGeom>
        </p:spPr>
        <p:txBody>
          <a:bodyPr anchor="t" rtlCol="false" tIns="0" lIns="0" bIns="0" rIns="0">
            <a:spAutoFit/>
          </a:bodyPr>
          <a:lstStyle/>
          <a:p>
            <a:pPr algn="ctr">
              <a:lnSpc>
                <a:spcPts val="4851"/>
              </a:lnSpc>
            </a:pPr>
            <a:r>
              <a:rPr lang="en-US" sz="3465" b="true">
                <a:solidFill>
                  <a:srgbClr val="000000"/>
                </a:solidFill>
                <a:latin typeface="Open Sans Bold"/>
                <a:ea typeface="Open Sans Bold"/>
                <a:cs typeface="Open Sans Bold"/>
                <a:sym typeface="Open Sans Bold"/>
              </a:rPr>
              <a:t>benouali abdelkader</a:t>
            </a:r>
          </a:p>
          <a:p>
            <a:pPr algn="ctr">
              <a:lnSpc>
                <a:spcPts val="4851"/>
              </a:lnSpc>
            </a:pPr>
          </a:p>
        </p:txBody>
      </p:sp>
      <p:sp>
        <p:nvSpPr>
          <p:cNvPr name="TextBox 9" id="9"/>
          <p:cNvSpPr txBox="true"/>
          <p:nvPr/>
        </p:nvSpPr>
        <p:spPr>
          <a:xfrm rot="0">
            <a:off x="6219031" y="8995060"/>
            <a:ext cx="11728665" cy="580389"/>
          </a:xfrm>
          <a:prstGeom prst="rect">
            <a:avLst/>
          </a:prstGeom>
        </p:spPr>
        <p:txBody>
          <a:bodyPr anchor="t" rtlCol="false" tIns="0" lIns="0" bIns="0" rIns="0">
            <a:spAutoFit/>
          </a:bodyPr>
          <a:lstStyle/>
          <a:p>
            <a:pPr algn="ctr">
              <a:lnSpc>
                <a:spcPts val="4760"/>
              </a:lnSpc>
            </a:pPr>
            <a:r>
              <a:rPr lang="en-US" b="true" sz="3400">
                <a:solidFill>
                  <a:srgbClr val="FF3131"/>
                </a:solidFill>
                <a:latin typeface="Open Sans Bold"/>
                <a:ea typeface="Open Sans Bold"/>
                <a:cs typeface="Open Sans Bold"/>
                <a:sym typeface="Open Sans Bold"/>
              </a:rPr>
              <a:t>/ </a:t>
            </a:r>
            <a:r>
              <a:rPr lang="en-US" b="true" sz="3400">
                <a:solidFill>
                  <a:srgbClr val="000000"/>
                </a:solidFill>
                <a:latin typeface="Open Sans Bold"/>
                <a:ea typeface="Open Sans Bold"/>
                <a:cs typeface="Open Sans Bold"/>
                <a:sym typeface="Open Sans Bold"/>
              </a:rPr>
              <a:t>Sources</a:t>
            </a:r>
          </a:p>
        </p:txBody>
      </p:sp>
      <p:grpSp>
        <p:nvGrpSpPr>
          <p:cNvPr name="Group 10" id="10"/>
          <p:cNvGrpSpPr>
            <a:grpSpLocks noChangeAspect="true"/>
          </p:cNvGrpSpPr>
          <p:nvPr/>
        </p:nvGrpSpPr>
        <p:grpSpPr>
          <a:xfrm rot="-10800000">
            <a:off x="-1283365" y="8913791"/>
            <a:ext cx="5133582" cy="4779365"/>
            <a:chOff x="0" y="0"/>
            <a:chExt cx="6350000" cy="5911850"/>
          </a:xfrm>
        </p:grpSpPr>
        <p:sp>
          <p:nvSpPr>
            <p:cNvPr name="Freeform 11" id="11"/>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12" id="12"/>
          <p:cNvGrpSpPr>
            <a:grpSpLocks noChangeAspect="true"/>
          </p:cNvGrpSpPr>
          <p:nvPr/>
        </p:nvGrpSpPr>
        <p:grpSpPr>
          <a:xfrm rot="-10800000">
            <a:off x="-2122718" y="-3556294"/>
            <a:ext cx="5133582" cy="4779365"/>
            <a:chOff x="0" y="0"/>
            <a:chExt cx="6350000" cy="5911850"/>
          </a:xfrm>
        </p:grpSpPr>
        <p:sp>
          <p:nvSpPr>
            <p:cNvPr name="Freeform 13" id="1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14" id="14"/>
          <p:cNvGrpSpPr>
            <a:grpSpLocks noChangeAspect="true"/>
          </p:cNvGrpSpPr>
          <p:nvPr/>
        </p:nvGrpSpPr>
        <p:grpSpPr>
          <a:xfrm rot="-10800000">
            <a:off x="15562412" y="8913791"/>
            <a:ext cx="5133582" cy="4779365"/>
            <a:chOff x="0" y="0"/>
            <a:chExt cx="6350000" cy="5911850"/>
          </a:xfrm>
        </p:grpSpPr>
        <p:sp>
          <p:nvSpPr>
            <p:cNvPr name="Freeform 15" id="1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16" id="16"/>
          <p:cNvSpPr/>
          <p:nvPr/>
        </p:nvSpPr>
        <p:spPr>
          <a:xfrm flipH="false" flipV="false" rot="0">
            <a:off x="4497280" y="3253396"/>
            <a:ext cx="2582173" cy="2582173"/>
          </a:xfrm>
          <a:custGeom>
            <a:avLst/>
            <a:gdLst/>
            <a:ahLst/>
            <a:cxnLst/>
            <a:rect r="r" b="b" t="t" l="l"/>
            <a:pathLst>
              <a:path h="2582173" w="2582173">
                <a:moveTo>
                  <a:pt x="0" y="0"/>
                </a:moveTo>
                <a:lnTo>
                  <a:pt x="2582173" y="0"/>
                </a:lnTo>
                <a:lnTo>
                  <a:pt x="2582173" y="2582174"/>
                </a:lnTo>
                <a:lnTo>
                  <a:pt x="0" y="2582174"/>
                </a:lnTo>
                <a:lnTo>
                  <a:pt x="0" y="0"/>
                </a:lnTo>
                <a:close/>
              </a:path>
            </a:pathLst>
          </a:custGeom>
          <a:blipFill>
            <a:blip r:embed="rId4"/>
            <a:stretch>
              <a:fillRect l="0" t="0" r="0" b="0"/>
            </a:stretch>
          </a:blipFill>
        </p:spPr>
      </p:sp>
      <p:sp>
        <p:nvSpPr>
          <p:cNvPr name="Freeform 17" id="17"/>
          <p:cNvSpPr/>
          <p:nvPr/>
        </p:nvSpPr>
        <p:spPr>
          <a:xfrm flipH="false" flipV="false" rot="0">
            <a:off x="10338301" y="2668906"/>
            <a:ext cx="4176965" cy="4176965"/>
          </a:xfrm>
          <a:custGeom>
            <a:avLst/>
            <a:gdLst/>
            <a:ahLst/>
            <a:cxnLst/>
            <a:rect r="r" b="b" t="t" l="l"/>
            <a:pathLst>
              <a:path h="4176965" w="4176965">
                <a:moveTo>
                  <a:pt x="0" y="0"/>
                </a:moveTo>
                <a:lnTo>
                  <a:pt x="4176965" y="0"/>
                </a:lnTo>
                <a:lnTo>
                  <a:pt x="4176965" y="4176965"/>
                </a:lnTo>
                <a:lnTo>
                  <a:pt x="0" y="4176965"/>
                </a:lnTo>
                <a:lnTo>
                  <a:pt x="0" y="0"/>
                </a:lnTo>
                <a:close/>
              </a:path>
            </a:pathLst>
          </a:custGeom>
          <a:blipFill>
            <a:blip r:embed="rId5"/>
            <a:stretch>
              <a:fillRect l="0" t="0" r="0" b="0"/>
            </a:stretch>
          </a:blipFill>
        </p:spPr>
      </p:sp>
      <p:sp>
        <p:nvSpPr>
          <p:cNvPr name="Freeform 18" id="18"/>
          <p:cNvSpPr/>
          <p:nvPr/>
        </p:nvSpPr>
        <p:spPr>
          <a:xfrm flipH="false" flipV="false" rot="0">
            <a:off x="6201339" y="5835570"/>
            <a:ext cx="2942661" cy="2942661"/>
          </a:xfrm>
          <a:custGeom>
            <a:avLst/>
            <a:gdLst/>
            <a:ahLst/>
            <a:cxnLst/>
            <a:rect r="r" b="b" t="t" l="l"/>
            <a:pathLst>
              <a:path h="2942661" w="2942661">
                <a:moveTo>
                  <a:pt x="0" y="0"/>
                </a:moveTo>
                <a:lnTo>
                  <a:pt x="2942661" y="0"/>
                </a:lnTo>
                <a:lnTo>
                  <a:pt x="2942661" y="2942661"/>
                </a:lnTo>
                <a:lnTo>
                  <a:pt x="0" y="2942661"/>
                </a:lnTo>
                <a:lnTo>
                  <a:pt x="0" y="0"/>
                </a:lnTo>
                <a:close/>
              </a:path>
            </a:pathLst>
          </a:custGeom>
          <a:blipFill>
            <a:blip r:embed="rId6"/>
            <a:stretch>
              <a:fillRect l="0" t="0" r="0" b="0"/>
            </a:stretch>
          </a:blipFill>
        </p:spPr>
      </p:sp>
      <p:sp>
        <p:nvSpPr>
          <p:cNvPr name="Freeform 19" id="19"/>
          <p:cNvSpPr/>
          <p:nvPr/>
        </p:nvSpPr>
        <p:spPr>
          <a:xfrm flipH="false" flipV="false" rot="0">
            <a:off x="9979822" y="6255410"/>
            <a:ext cx="2238541" cy="2238541"/>
          </a:xfrm>
          <a:custGeom>
            <a:avLst/>
            <a:gdLst/>
            <a:ahLst/>
            <a:cxnLst/>
            <a:rect r="r" b="b" t="t" l="l"/>
            <a:pathLst>
              <a:path h="2238541" w="2238541">
                <a:moveTo>
                  <a:pt x="0" y="0"/>
                </a:moveTo>
                <a:lnTo>
                  <a:pt x="2238541" y="0"/>
                </a:lnTo>
                <a:lnTo>
                  <a:pt x="2238541" y="2238541"/>
                </a:lnTo>
                <a:lnTo>
                  <a:pt x="0" y="2238541"/>
                </a:lnTo>
                <a:lnTo>
                  <a:pt x="0" y="0"/>
                </a:lnTo>
                <a:close/>
              </a:path>
            </a:pathLst>
          </a:custGeom>
          <a:blipFill>
            <a:blip r:embed="rId7"/>
            <a:stretch>
              <a:fillRect l="0" t="0" r="0" b="0"/>
            </a:stretch>
          </a:blipFill>
        </p:spPr>
      </p:sp>
      <p:sp>
        <p:nvSpPr>
          <p:cNvPr name="Freeform 20" id="20"/>
          <p:cNvSpPr/>
          <p:nvPr/>
        </p:nvSpPr>
        <p:spPr>
          <a:xfrm flipH="false" flipV="false" rot="0">
            <a:off x="8308178" y="3151447"/>
            <a:ext cx="1671644" cy="2786073"/>
          </a:xfrm>
          <a:custGeom>
            <a:avLst/>
            <a:gdLst/>
            <a:ahLst/>
            <a:cxnLst/>
            <a:rect r="r" b="b" t="t" l="l"/>
            <a:pathLst>
              <a:path h="2786073" w="1671644">
                <a:moveTo>
                  <a:pt x="0" y="0"/>
                </a:moveTo>
                <a:lnTo>
                  <a:pt x="1671644" y="0"/>
                </a:lnTo>
                <a:lnTo>
                  <a:pt x="1671644" y="2786073"/>
                </a:lnTo>
                <a:lnTo>
                  <a:pt x="0" y="2786073"/>
                </a:lnTo>
                <a:lnTo>
                  <a:pt x="0" y="0"/>
                </a:lnTo>
                <a:close/>
              </a:path>
            </a:pathLst>
          </a:custGeom>
          <a:blipFill>
            <a:blip r:embed="rId8"/>
            <a:stretch>
              <a:fillRect l="0" t="0" r="0" b="0"/>
            </a:stretch>
          </a:blipFill>
        </p:spPr>
      </p:sp>
      <p:sp>
        <p:nvSpPr>
          <p:cNvPr name="TextBox 21" id="21"/>
          <p:cNvSpPr txBox="true"/>
          <p:nvPr/>
        </p:nvSpPr>
        <p:spPr>
          <a:xfrm rot="0">
            <a:off x="304624" y="1594689"/>
            <a:ext cx="17384605" cy="1861618"/>
          </a:xfrm>
          <a:prstGeom prst="rect">
            <a:avLst/>
          </a:prstGeom>
        </p:spPr>
        <p:txBody>
          <a:bodyPr anchor="t" rtlCol="false" tIns="0" lIns="0" bIns="0" rIns="0">
            <a:spAutoFit/>
          </a:bodyPr>
          <a:lstStyle/>
          <a:p>
            <a:pPr algn="ctr">
              <a:lnSpc>
                <a:spcPts val="5016"/>
              </a:lnSpc>
            </a:pPr>
            <a:r>
              <a:rPr lang="en-US" sz="3582">
                <a:solidFill>
                  <a:srgbClr val="000000"/>
                </a:solidFill>
                <a:latin typeface="Open Sans"/>
                <a:ea typeface="Open Sans"/>
                <a:cs typeface="Open Sans"/>
                <a:sym typeface="Open Sans"/>
              </a:rPr>
              <a:t>A report based on several international sources known for their reliability and transparency in conveying information</a:t>
            </a:r>
          </a:p>
          <a:p>
            <a:pPr algn="ctr">
              <a:lnSpc>
                <a:spcPts val="5016"/>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9485178" y="1566205"/>
            <a:ext cx="7478666" cy="6881109"/>
            <a:chOff x="0" y="0"/>
            <a:chExt cx="1842500" cy="1695282"/>
          </a:xfrm>
        </p:grpSpPr>
        <p:sp>
          <p:nvSpPr>
            <p:cNvPr name="Freeform 3" id="3"/>
            <p:cNvSpPr/>
            <p:nvPr/>
          </p:nvSpPr>
          <p:spPr>
            <a:xfrm flipH="false" flipV="false" rot="0">
              <a:off x="0" y="0"/>
              <a:ext cx="1842500" cy="1695282"/>
            </a:xfrm>
            <a:custGeom>
              <a:avLst/>
              <a:gdLst/>
              <a:ahLst/>
              <a:cxnLst/>
              <a:rect r="r" b="b" t="t" l="l"/>
              <a:pathLst>
                <a:path h="1695282" w="1842500">
                  <a:moveTo>
                    <a:pt x="1718040" y="1695282"/>
                  </a:moveTo>
                  <a:lnTo>
                    <a:pt x="124460" y="1695282"/>
                  </a:lnTo>
                  <a:cubicBezTo>
                    <a:pt x="55880" y="1695282"/>
                    <a:pt x="0" y="1639402"/>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000000">
                <a:alpha val="0"/>
              </a:srgbClr>
            </a:solidFill>
          </p:spPr>
        </p:sp>
      </p:grpSp>
      <p:grpSp>
        <p:nvGrpSpPr>
          <p:cNvPr name="Group 4" id="4"/>
          <p:cNvGrpSpPr>
            <a:grpSpLocks noChangeAspect="true"/>
          </p:cNvGrpSpPr>
          <p:nvPr/>
        </p:nvGrpSpPr>
        <p:grpSpPr>
          <a:xfrm rot="-10800000">
            <a:off x="-3702391" y="9799228"/>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6" id="6"/>
          <p:cNvGrpSpPr>
            <a:grpSpLocks noChangeAspect="true"/>
          </p:cNvGrpSpPr>
          <p:nvPr/>
        </p:nvGrpSpPr>
        <p:grpSpPr>
          <a:xfrm rot="-10800000">
            <a:off x="16249345" y="-3040569"/>
            <a:ext cx="5133582" cy="4779365"/>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TextBox 8" id="8"/>
          <p:cNvSpPr txBox="true"/>
          <p:nvPr/>
        </p:nvSpPr>
        <p:spPr>
          <a:xfrm rot="0">
            <a:off x="1365219" y="2165586"/>
            <a:ext cx="15557563" cy="2271703"/>
          </a:xfrm>
          <a:prstGeom prst="rect">
            <a:avLst/>
          </a:prstGeom>
        </p:spPr>
        <p:txBody>
          <a:bodyPr anchor="t" rtlCol="false" tIns="0" lIns="0" bIns="0" rIns="0">
            <a:spAutoFit/>
          </a:bodyPr>
          <a:lstStyle/>
          <a:p>
            <a:pPr algn="ctr">
              <a:lnSpc>
                <a:spcPts val="9188"/>
              </a:lnSpc>
            </a:pPr>
            <a:r>
              <a:rPr lang="en-US" sz="6562" b="true">
                <a:solidFill>
                  <a:srgbClr val="FF3131"/>
                </a:solidFill>
                <a:latin typeface="Open Sans Bold"/>
                <a:ea typeface="Open Sans Bold"/>
                <a:cs typeface="Open Sans Bold"/>
                <a:sym typeface="Open Sans Bold"/>
              </a:rPr>
              <a:t>Conclusion</a:t>
            </a:r>
          </a:p>
          <a:p>
            <a:pPr algn="ctr">
              <a:lnSpc>
                <a:spcPts val="9188"/>
              </a:lnSpc>
              <a:spcBef>
                <a:spcPct val="0"/>
              </a:spcBef>
            </a:pPr>
          </a:p>
        </p:txBody>
      </p:sp>
      <p:sp>
        <p:nvSpPr>
          <p:cNvPr name="TextBox 9" id="9"/>
          <p:cNvSpPr txBox="true"/>
          <p:nvPr/>
        </p:nvSpPr>
        <p:spPr>
          <a:xfrm rot="0">
            <a:off x="451698" y="3791369"/>
            <a:ext cx="17384605" cy="3304338"/>
          </a:xfrm>
          <a:prstGeom prst="rect">
            <a:avLst/>
          </a:prstGeom>
        </p:spPr>
        <p:txBody>
          <a:bodyPr anchor="t" rtlCol="false" tIns="0" lIns="0" bIns="0" rIns="0">
            <a:spAutoFit/>
          </a:bodyPr>
          <a:lstStyle/>
          <a:p>
            <a:pPr algn="ctr">
              <a:lnSpc>
                <a:spcPts val="5296"/>
              </a:lnSpc>
            </a:pPr>
            <a:r>
              <a:rPr lang="en-US" sz="3782">
                <a:solidFill>
                  <a:srgbClr val="000000"/>
                </a:solidFill>
                <a:latin typeface="Open Sans"/>
                <a:ea typeface="Open Sans"/>
                <a:cs typeface="Open Sans"/>
                <a:sym typeface="Open Sans"/>
              </a:rPr>
              <a:t>AI's advancement is crucial for our society's evolution, but responsibly addressing its challenges is equally important. Embracing AI's potential can shape an intelligent, innovative, and inclusive future. Let us continue to explore and engage in the ongoing conversation about this remarkable field</a:t>
            </a:r>
          </a:p>
          <a:p>
            <a:pPr algn="ctr">
              <a:lnSpc>
                <a:spcPts val="5296"/>
              </a:lnSpc>
            </a:pPr>
          </a:p>
        </p:txBody>
      </p:sp>
      <p:sp>
        <p:nvSpPr>
          <p:cNvPr name="Freeform 10" id="10"/>
          <p:cNvSpPr/>
          <p:nvPr/>
        </p:nvSpPr>
        <p:spPr>
          <a:xfrm flipH="false" flipV="false" rot="0">
            <a:off x="4266388" y="8757567"/>
            <a:ext cx="885437" cy="885437"/>
          </a:xfrm>
          <a:custGeom>
            <a:avLst/>
            <a:gdLst/>
            <a:ahLst/>
            <a:cxnLst/>
            <a:rect r="r" b="b" t="t" l="l"/>
            <a:pathLst>
              <a:path h="885437" w="885437">
                <a:moveTo>
                  <a:pt x="0" y="0"/>
                </a:moveTo>
                <a:lnTo>
                  <a:pt x="885437" y="0"/>
                </a:lnTo>
                <a:lnTo>
                  <a:pt x="885437" y="885438"/>
                </a:lnTo>
                <a:lnTo>
                  <a:pt x="0" y="8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302100" y="8886279"/>
            <a:ext cx="4532550" cy="1200606"/>
          </a:xfrm>
          <a:prstGeom prst="rect">
            <a:avLst/>
          </a:prstGeom>
        </p:spPr>
        <p:txBody>
          <a:bodyPr anchor="t" rtlCol="false" tIns="0" lIns="0" bIns="0" rIns="0">
            <a:spAutoFit/>
          </a:bodyPr>
          <a:lstStyle/>
          <a:p>
            <a:pPr algn="ctr">
              <a:lnSpc>
                <a:spcPts val="4851"/>
              </a:lnSpc>
            </a:pPr>
            <a:r>
              <a:rPr lang="en-US" sz="3465" b="true">
                <a:solidFill>
                  <a:srgbClr val="000000"/>
                </a:solidFill>
                <a:latin typeface="Open Sans Bold"/>
                <a:ea typeface="Open Sans Bold"/>
                <a:cs typeface="Open Sans Bold"/>
                <a:sym typeface="Open Sans Bold"/>
              </a:rPr>
              <a:t>benouali abdelkader</a:t>
            </a:r>
          </a:p>
          <a:p>
            <a:pPr algn="ctr">
              <a:lnSpc>
                <a:spcPts val="4851"/>
              </a:lnSpc>
            </a:pPr>
          </a:p>
        </p:txBody>
      </p:sp>
      <p:sp>
        <p:nvSpPr>
          <p:cNvPr name="TextBox 12" id="12"/>
          <p:cNvSpPr txBox="true"/>
          <p:nvPr/>
        </p:nvSpPr>
        <p:spPr>
          <a:xfrm rot="0">
            <a:off x="5302100" y="8876754"/>
            <a:ext cx="11728665" cy="1180464"/>
          </a:xfrm>
          <a:prstGeom prst="rect">
            <a:avLst/>
          </a:prstGeom>
        </p:spPr>
        <p:txBody>
          <a:bodyPr anchor="t" rtlCol="false" tIns="0" lIns="0" bIns="0" rIns="0">
            <a:spAutoFit/>
          </a:bodyPr>
          <a:lstStyle/>
          <a:p>
            <a:pPr algn="ctr">
              <a:lnSpc>
                <a:spcPts val="4760"/>
              </a:lnSpc>
            </a:pPr>
            <a:r>
              <a:rPr lang="en-US" sz="3400" b="true">
                <a:solidFill>
                  <a:srgbClr val="FF3131"/>
                </a:solidFill>
                <a:latin typeface="Open Sans Bold"/>
                <a:ea typeface="Open Sans Bold"/>
                <a:cs typeface="Open Sans Bold"/>
                <a:sym typeface="Open Sans Bold"/>
              </a:rPr>
              <a:t>/Conclusion</a:t>
            </a:r>
          </a:p>
          <a:p>
            <a:pPr algn="ctr">
              <a:lnSpc>
                <a:spcPts val="4760"/>
              </a:lnSpc>
            </a:pPr>
          </a:p>
        </p:txBody>
      </p:sp>
      <p:grpSp>
        <p:nvGrpSpPr>
          <p:cNvPr name="Group 13" id="13"/>
          <p:cNvGrpSpPr>
            <a:grpSpLocks noChangeAspect="true"/>
          </p:cNvGrpSpPr>
          <p:nvPr/>
        </p:nvGrpSpPr>
        <p:grpSpPr>
          <a:xfrm rot="-10800000">
            <a:off x="-1351053" y="8804200"/>
            <a:ext cx="5133582" cy="4779365"/>
            <a:chOff x="0" y="0"/>
            <a:chExt cx="6350000" cy="5911850"/>
          </a:xfrm>
        </p:grpSpPr>
        <p:sp>
          <p:nvSpPr>
            <p:cNvPr name="Freeform 14" id="14"/>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15" id="15"/>
          <p:cNvGrpSpPr>
            <a:grpSpLocks noChangeAspect="true"/>
          </p:cNvGrpSpPr>
          <p:nvPr/>
        </p:nvGrpSpPr>
        <p:grpSpPr>
          <a:xfrm rot="-10800000">
            <a:off x="-2406298" y="-3213160"/>
            <a:ext cx="5133582" cy="4779365"/>
            <a:chOff x="0" y="0"/>
            <a:chExt cx="6350000" cy="5911850"/>
          </a:xfrm>
        </p:grpSpPr>
        <p:sp>
          <p:nvSpPr>
            <p:cNvPr name="Freeform 16" id="16"/>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17" id="17"/>
          <p:cNvGrpSpPr>
            <a:grpSpLocks noChangeAspect="true"/>
          </p:cNvGrpSpPr>
          <p:nvPr/>
        </p:nvGrpSpPr>
        <p:grpSpPr>
          <a:xfrm rot="-10800000">
            <a:off x="16473592" y="8370956"/>
            <a:ext cx="5133582" cy="4779365"/>
            <a:chOff x="0" y="0"/>
            <a:chExt cx="6350000" cy="5911850"/>
          </a:xfrm>
        </p:grpSpPr>
        <p:sp>
          <p:nvSpPr>
            <p:cNvPr name="Freeform 18" id="18"/>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258300"/>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5896648"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TextBox 6" id="6"/>
          <p:cNvSpPr txBox="true"/>
          <p:nvPr/>
        </p:nvSpPr>
        <p:spPr>
          <a:xfrm rot="0">
            <a:off x="472924" y="3339555"/>
            <a:ext cx="17342152" cy="3043778"/>
          </a:xfrm>
          <a:prstGeom prst="rect">
            <a:avLst/>
          </a:prstGeom>
        </p:spPr>
        <p:txBody>
          <a:bodyPr anchor="t" rtlCol="false" tIns="0" lIns="0" bIns="0" rIns="0">
            <a:spAutoFit/>
          </a:bodyPr>
          <a:lstStyle/>
          <a:p>
            <a:pPr algn="ctr">
              <a:lnSpc>
                <a:spcPts val="6085"/>
              </a:lnSpc>
            </a:pPr>
            <a:r>
              <a:rPr lang="en-US" sz="4346" b="true">
                <a:solidFill>
                  <a:srgbClr val="000000"/>
                </a:solidFill>
                <a:latin typeface="Open Sans Bold"/>
                <a:ea typeface="Open Sans Bold"/>
                <a:cs typeface="Open Sans Bold"/>
                <a:sym typeface="Open Sans Bold"/>
              </a:rPr>
              <a:t>Welcome to the world of Artificial Intelligence, where science fiction and reality merge. Let's explore the remarkable impact of AI on our lives and our future</a:t>
            </a:r>
          </a:p>
          <a:p>
            <a:pPr algn="ctr">
              <a:lnSpc>
                <a:spcPts val="6085"/>
              </a:lnSpc>
              <a:spcBef>
                <a:spcPct val="0"/>
              </a:spcBef>
            </a:pPr>
          </a:p>
        </p:txBody>
      </p:sp>
      <p:sp>
        <p:nvSpPr>
          <p:cNvPr name="TextBox 7" id="7"/>
          <p:cNvSpPr txBox="true"/>
          <p:nvPr/>
        </p:nvSpPr>
        <p:spPr>
          <a:xfrm rot="0">
            <a:off x="788855" y="2361596"/>
            <a:ext cx="479690" cy="1358903"/>
          </a:xfrm>
          <a:prstGeom prst="rect">
            <a:avLst/>
          </a:prstGeom>
        </p:spPr>
        <p:txBody>
          <a:bodyPr anchor="t" rtlCol="false" tIns="0" lIns="0" bIns="0" rIns="0">
            <a:spAutoFit/>
          </a:bodyPr>
          <a:lstStyle/>
          <a:p>
            <a:pPr algn="ctr">
              <a:lnSpc>
                <a:spcPts val="11199"/>
              </a:lnSpc>
              <a:spcBef>
                <a:spcPct val="0"/>
              </a:spcBef>
            </a:pPr>
            <a:r>
              <a:rPr lang="en-US" b="true" sz="7999">
                <a:solidFill>
                  <a:srgbClr val="000000"/>
                </a:solidFill>
                <a:latin typeface="Open Sans Bold"/>
                <a:ea typeface="Open Sans Bold"/>
                <a:cs typeface="Open Sans Bold"/>
                <a:sym typeface="Open Sans Bold"/>
              </a:rPr>
              <a:t>"</a:t>
            </a:r>
          </a:p>
        </p:txBody>
      </p:sp>
      <p:sp>
        <p:nvSpPr>
          <p:cNvPr name="TextBox 8" id="8"/>
          <p:cNvSpPr txBox="true"/>
          <p:nvPr/>
        </p:nvSpPr>
        <p:spPr>
          <a:xfrm rot="0">
            <a:off x="14429752" y="5024429"/>
            <a:ext cx="479690" cy="1358903"/>
          </a:xfrm>
          <a:prstGeom prst="rect">
            <a:avLst/>
          </a:prstGeom>
        </p:spPr>
        <p:txBody>
          <a:bodyPr anchor="t" rtlCol="false" tIns="0" lIns="0" bIns="0" rIns="0">
            <a:spAutoFit/>
          </a:bodyPr>
          <a:lstStyle/>
          <a:p>
            <a:pPr algn="ctr">
              <a:lnSpc>
                <a:spcPts val="11199"/>
              </a:lnSpc>
              <a:spcBef>
                <a:spcPct val="0"/>
              </a:spcBef>
            </a:pPr>
            <a:r>
              <a:rPr lang="en-US" b="true" sz="7999">
                <a:solidFill>
                  <a:srgbClr val="000000"/>
                </a:solidFill>
                <a:latin typeface="Open Sans Bold"/>
                <a:ea typeface="Open Sans Bold"/>
                <a:cs typeface="Open Sans Bold"/>
                <a:sym typeface="Open Sans Bold"/>
              </a:rPr>
              <a:t>"</a:t>
            </a:r>
          </a:p>
        </p:txBody>
      </p:sp>
      <p:sp>
        <p:nvSpPr>
          <p:cNvPr name="Freeform 9" id="9"/>
          <p:cNvSpPr/>
          <p:nvPr/>
        </p:nvSpPr>
        <p:spPr>
          <a:xfrm flipH="false" flipV="false" rot="0">
            <a:off x="4441735" y="8675638"/>
            <a:ext cx="885437" cy="885437"/>
          </a:xfrm>
          <a:custGeom>
            <a:avLst/>
            <a:gdLst/>
            <a:ahLst/>
            <a:cxnLst/>
            <a:rect r="r" b="b" t="t" l="l"/>
            <a:pathLst>
              <a:path h="885437" w="885437">
                <a:moveTo>
                  <a:pt x="0" y="0"/>
                </a:moveTo>
                <a:lnTo>
                  <a:pt x="885437" y="0"/>
                </a:lnTo>
                <a:lnTo>
                  <a:pt x="885437" y="885437"/>
                </a:lnTo>
                <a:lnTo>
                  <a:pt x="0" y="885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529474" y="8797348"/>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1" id="11"/>
          <p:cNvSpPr txBox="true"/>
          <p:nvPr/>
        </p:nvSpPr>
        <p:spPr>
          <a:xfrm rot="0">
            <a:off x="9003364" y="8777814"/>
            <a:ext cx="7578689" cy="597399"/>
          </a:xfrm>
          <a:prstGeom prst="rect">
            <a:avLst/>
          </a:prstGeom>
        </p:spPr>
        <p:txBody>
          <a:bodyPr anchor="t" rtlCol="false" tIns="0" lIns="0" bIns="0" rIns="0">
            <a:spAutoFit/>
          </a:bodyPr>
          <a:lstStyle/>
          <a:p>
            <a:pPr algn="ctr">
              <a:lnSpc>
                <a:spcPts val="4992"/>
              </a:lnSpc>
            </a:pPr>
            <a:r>
              <a:rPr lang="en-US" b="true" sz="3566">
                <a:solidFill>
                  <a:srgbClr val="000000"/>
                </a:solidFill>
                <a:latin typeface="Open Sans Bold"/>
                <a:ea typeface="Open Sans Bold"/>
                <a:cs typeface="Open Sans Bold"/>
                <a:sym typeface="Open Sans Bold"/>
              </a:rPr>
              <a:t>Introduction</a:t>
            </a:r>
          </a:p>
        </p:txBody>
      </p:sp>
      <p:sp>
        <p:nvSpPr>
          <p:cNvPr name="TextBox 12" id="12"/>
          <p:cNvSpPr txBox="true"/>
          <p:nvPr/>
        </p:nvSpPr>
        <p:spPr>
          <a:xfrm rot="0">
            <a:off x="11005413" y="8682843"/>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09083"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1945071" y="8681904"/>
            <a:ext cx="885437" cy="885437"/>
          </a:xfrm>
          <a:custGeom>
            <a:avLst/>
            <a:gdLst/>
            <a:ahLst/>
            <a:cxnLst/>
            <a:rect r="r" b="b" t="t" l="l"/>
            <a:pathLst>
              <a:path h="885437" w="885437">
                <a:moveTo>
                  <a:pt x="0" y="0"/>
                </a:moveTo>
                <a:lnTo>
                  <a:pt x="885438" y="0"/>
                </a:lnTo>
                <a:lnTo>
                  <a:pt x="885438" y="885437"/>
                </a:lnTo>
                <a:lnTo>
                  <a:pt x="0" y="8854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24111" y="2752735"/>
            <a:ext cx="10882704" cy="4724379"/>
          </a:xfrm>
          <a:prstGeom prst="rect">
            <a:avLst/>
          </a:prstGeom>
        </p:spPr>
        <p:txBody>
          <a:bodyPr anchor="t" rtlCol="false" tIns="0" lIns="0" bIns="0" rIns="0">
            <a:spAutoFit/>
          </a:bodyPr>
          <a:lstStyle/>
          <a:p>
            <a:pPr algn="ctr">
              <a:lnSpc>
                <a:spcPts val="4227"/>
              </a:lnSpc>
            </a:pPr>
            <a:r>
              <a:rPr lang="en-US" sz="3019">
                <a:solidFill>
                  <a:srgbClr val="000000"/>
                </a:solidFill>
                <a:latin typeface="Open Sans"/>
                <a:ea typeface="Open Sans"/>
                <a:cs typeface="Open Sans"/>
                <a:sym typeface="Open Sans"/>
              </a:rPr>
              <a:t>Artificial Intelligence (AI) refers to the simulation of human intelligence in machines, allowing them to perform tasks that typically require human intelligence. This includes tasks such as understanding natural language, recognizing patterns, making decisions, and learning from experience. AI systems use algorithms and large datasets to analyze, process, and interpret information, allowing them to perform tasks with varying levels of complexity.</a:t>
            </a:r>
          </a:p>
          <a:p>
            <a:pPr algn="ctr">
              <a:lnSpc>
                <a:spcPts val="4227"/>
              </a:lnSpc>
            </a:pPr>
          </a:p>
        </p:txBody>
      </p:sp>
      <p:sp>
        <p:nvSpPr>
          <p:cNvPr name="Freeform 8" id="8"/>
          <p:cNvSpPr/>
          <p:nvPr/>
        </p:nvSpPr>
        <p:spPr>
          <a:xfrm flipH="false" flipV="false" rot="0">
            <a:off x="12831213" y="3550226"/>
            <a:ext cx="5456787" cy="6736774"/>
          </a:xfrm>
          <a:custGeom>
            <a:avLst/>
            <a:gdLst/>
            <a:ahLst/>
            <a:cxnLst/>
            <a:rect r="r" b="b" t="t" l="l"/>
            <a:pathLst>
              <a:path h="6736774" w="5456787">
                <a:moveTo>
                  <a:pt x="0" y="0"/>
                </a:moveTo>
                <a:lnTo>
                  <a:pt x="5456787" y="0"/>
                </a:lnTo>
                <a:lnTo>
                  <a:pt x="5456787" y="6736774"/>
                </a:lnTo>
                <a:lnTo>
                  <a:pt x="0" y="6736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997890" y="346800"/>
            <a:ext cx="10292220" cy="3293021"/>
          </a:xfrm>
          <a:prstGeom prst="rect">
            <a:avLst/>
          </a:prstGeom>
        </p:spPr>
        <p:txBody>
          <a:bodyPr anchor="t" rtlCol="false" tIns="0" lIns="0" bIns="0" rIns="0">
            <a:spAutoFit/>
          </a:bodyPr>
          <a:lstStyle/>
          <a:p>
            <a:pPr algn="ctr">
              <a:lnSpc>
                <a:spcPts val="8832"/>
              </a:lnSpc>
            </a:pPr>
            <a:r>
              <a:rPr lang="en-US" sz="6309" b="true">
                <a:solidFill>
                  <a:srgbClr val="000000"/>
                </a:solidFill>
                <a:latin typeface="Open Sans Bold"/>
                <a:ea typeface="Open Sans Bold"/>
                <a:cs typeface="Open Sans Bold"/>
                <a:sym typeface="Open Sans Bold"/>
              </a:rPr>
              <a:t>Artificial Intelligence (AI)?</a:t>
            </a:r>
          </a:p>
          <a:p>
            <a:pPr algn="ctr">
              <a:lnSpc>
                <a:spcPts val="8832"/>
              </a:lnSpc>
            </a:pPr>
          </a:p>
          <a:p>
            <a:pPr algn="ctr">
              <a:lnSpc>
                <a:spcPts val="8832"/>
              </a:lnSpc>
            </a:pPr>
          </a:p>
        </p:txBody>
      </p:sp>
      <p:sp>
        <p:nvSpPr>
          <p:cNvPr name="TextBox 10" id="10"/>
          <p:cNvSpPr txBox="true"/>
          <p:nvPr/>
        </p:nvSpPr>
        <p:spPr>
          <a:xfrm rot="0">
            <a:off x="2898458" y="8803614"/>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1" id="11"/>
          <p:cNvSpPr txBox="true"/>
          <p:nvPr/>
        </p:nvSpPr>
        <p:spPr>
          <a:xfrm rot="0">
            <a:off x="8011047" y="8803614"/>
            <a:ext cx="5847413" cy="505683"/>
          </a:xfrm>
          <a:prstGeom prst="rect">
            <a:avLst/>
          </a:prstGeom>
        </p:spPr>
        <p:txBody>
          <a:bodyPr anchor="t" rtlCol="false" tIns="0" lIns="0" bIns="0" rIns="0">
            <a:spAutoFit/>
          </a:bodyPr>
          <a:lstStyle/>
          <a:p>
            <a:pPr algn="ctr">
              <a:lnSpc>
                <a:spcPts val="4152"/>
              </a:lnSpc>
            </a:pPr>
            <a:r>
              <a:rPr lang="en-US" b="true" sz="2966">
                <a:solidFill>
                  <a:srgbClr val="000000"/>
                </a:solidFill>
                <a:latin typeface="Open Sans Bold"/>
                <a:ea typeface="Open Sans Bold"/>
                <a:cs typeface="Open Sans Bold"/>
                <a:sym typeface="Open Sans Bold"/>
              </a:rPr>
              <a:t>Artificial Intelligence (AI)?</a:t>
            </a:r>
          </a:p>
        </p:txBody>
      </p:sp>
      <p:sp>
        <p:nvSpPr>
          <p:cNvPr name="TextBox 12" id="12"/>
          <p:cNvSpPr txBox="true"/>
          <p:nvPr/>
        </p:nvSpPr>
        <p:spPr>
          <a:xfrm rot="0">
            <a:off x="8238771" y="8696111"/>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EDF1F2"/>
        </a:solidFill>
      </p:bgPr>
    </p:bg>
    <p:spTree>
      <p:nvGrpSpPr>
        <p:cNvPr id="1" name=""/>
        <p:cNvGrpSpPr/>
        <p:nvPr/>
      </p:nvGrpSpPr>
      <p:grpSpPr>
        <a:xfrm>
          <a:off x="0" y="0"/>
          <a:ext cx="0" cy="0"/>
          <a:chOff x="0" y="0"/>
          <a:chExt cx="0" cy="0"/>
        </a:xfrm>
      </p:grpSpPr>
      <p:sp>
        <p:nvSpPr>
          <p:cNvPr name="TextBox 2" id="2"/>
          <p:cNvSpPr txBox="true"/>
          <p:nvPr/>
        </p:nvSpPr>
        <p:spPr>
          <a:xfrm rot="0">
            <a:off x="1594748" y="3388875"/>
            <a:ext cx="14643089" cy="5386695"/>
          </a:xfrm>
          <a:prstGeom prst="rect">
            <a:avLst/>
          </a:prstGeom>
        </p:spPr>
        <p:txBody>
          <a:bodyPr anchor="t" rtlCol="false" tIns="0" lIns="0" bIns="0" rIns="0">
            <a:spAutoFit/>
          </a:bodyPr>
          <a:lstStyle/>
          <a:p>
            <a:pPr algn="ctr">
              <a:lnSpc>
                <a:spcPts val="21748"/>
              </a:lnSpc>
            </a:pPr>
            <a:r>
              <a:rPr lang="en-US" sz="15534" b="true">
                <a:solidFill>
                  <a:srgbClr val="000000"/>
                </a:solidFill>
                <a:latin typeface="Open Sans Bold"/>
                <a:ea typeface="Open Sans Bold"/>
                <a:cs typeface="Open Sans Bold"/>
                <a:sym typeface="Open Sans Bold"/>
              </a:rPr>
              <a:t>HISTORY OF AI</a:t>
            </a:r>
          </a:p>
          <a:p>
            <a:pPr algn="ctr">
              <a:lnSpc>
                <a:spcPts val="21748"/>
              </a:lnSpc>
            </a:pPr>
          </a:p>
        </p:txBody>
      </p:sp>
      <p:sp>
        <p:nvSpPr>
          <p:cNvPr name="TextBox 3" id="3"/>
          <p:cNvSpPr txBox="true"/>
          <p:nvPr/>
        </p:nvSpPr>
        <p:spPr>
          <a:xfrm rot="0">
            <a:off x="4578152" y="6153660"/>
            <a:ext cx="9131697" cy="1402412"/>
          </a:xfrm>
          <a:prstGeom prst="rect">
            <a:avLst/>
          </a:prstGeom>
        </p:spPr>
        <p:txBody>
          <a:bodyPr anchor="t" rtlCol="false" tIns="0" lIns="0" bIns="0" rIns="0">
            <a:spAutoFit/>
          </a:bodyPr>
          <a:lstStyle/>
          <a:p>
            <a:pPr algn="ctr">
              <a:lnSpc>
                <a:spcPts val="5651"/>
              </a:lnSpc>
            </a:pPr>
            <a:r>
              <a:rPr lang="en-US" sz="4036">
                <a:solidFill>
                  <a:srgbClr val="000000"/>
                </a:solidFill>
                <a:latin typeface="Open Sans"/>
                <a:ea typeface="Open Sans"/>
                <a:cs typeface="Open Sans"/>
                <a:sym typeface="Open Sans"/>
              </a:rPr>
              <a:t>KEY MILESTONES IN AI DEVELOPMENT</a:t>
            </a:r>
          </a:p>
          <a:p>
            <a:pPr algn="ctr">
              <a:lnSpc>
                <a:spcPts val="565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29214" y="-3382798"/>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3152772" y="8668636"/>
            <a:ext cx="885437" cy="885437"/>
          </a:xfrm>
          <a:custGeom>
            <a:avLst/>
            <a:gdLst/>
            <a:ahLst/>
            <a:cxnLst/>
            <a:rect r="r" b="b" t="t" l="l"/>
            <a:pathLst>
              <a:path h="885437" w="885437">
                <a:moveTo>
                  <a:pt x="0" y="0"/>
                </a:moveTo>
                <a:lnTo>
                  <a:pt x="885438" y="0"/>
                </a:lnTo>
                <a:lnTo>
                  <a:pt x="885438" y="885438"/>
                </a:lnTo>
                <a:lnTo>
                  <a:pt x="0" y="8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011541" y="3061788"/>
            <a:ext cx="6562026" cy="4739104"/>
          </a:xfrm>
          <a:custGeom>
            <a:avLst/>
            <a:gdLst/>
            <a:ahLst/>
            <a:cxnLst/>
            <a:rect r="r" b="b" t="t" l="l"/>
            <a:pathLst>
              <a:path h="4739104" w="6562026">
                <a:moveTo>
                  <a:pt x="0" y="0"/>
                </a:moveTo>
                <a:lnTo>
                  <a:pt x="6562026" y="0"/>
                </a:lnTo>
                <a:lnTo>
                  <a:pt x="6562026" y="4739104"/>
                </a:lnTo>
                <a:lnTo>
                  <a:pt x="0" y="4739104"/>
                </a:lnTo>
                <a:lnTo>
                  <a:pt x="0" y="0"/>
                </a:lnTo>
                <a:close/>
              </a:path>
            </a:pathLst>
          </a:custGeom>
          <a:blipFill>
            <a:blip r:embed="rId4"/>
            <a:stretch>
              <a:fillRect l="-11902" t="0" r="-11902" b="0"/>
            </a:stretch>
          </a:blipFill>
        </p:spPr>
      </p:sp>
      <p:sp>
        <p:nvSpPr>
          <p:cNvPr name="TextBox 8" id="8"/>
          <p:cNvSpPr txBox="true"/>
          <p:nvPr/>
        </p:nvSpPr>
        <p:spPr>
          <a:xfrm rot="0">
            <a:off x="228002" y="3413650"/>
            <a:ext cx="10492094" cy="3985342"/>
          </a:xfrm>
          <a:prstGeom prst="rect">
            <a:avLst/>
          </a:prstGeom>
        </p:spPr>
        <p:txBody>
          <a:bodyPr anchor="t" rtlCol="false" tIns="0" lIns="0" bIns="0" rIns="0">
            <a:spAutoFit/>
          </a:bodyPr>
          <a:lstStyle/>
          <a:p>
            <a:pPr algn="l">
              <a:lnSpc>
                <a:spcPts val="4510"/>
              </a:lnSpc>
            </a:pPr>
            <a:r>
              <a:rPr lang="en-US" sz="3221">
                <a:solidFill>
                  <a:srgbClr val="000000"/>
                </a:solidFill>
                <a:latin typeface="Open Sans"/>
                <a:ea typeface="Open Sans"/>
                <a:cs typeface="Open Sans"/>
                <a:sym typeface="Open Sans"/>
              </a:rPr>
              <a:t>Alan Turing explored the possibility of artificial intelligence in his paper "Computing Machinery and Intelligence" in 1950, which discussed building and testing intelligent machines. Science fiction also introduced the idea of artificially intelligent robots in the 20th century.</a:t>
            </a:r>
          </a:p>
          <a:p>
            <a:pPr algn="l">
              <a:lnSpc>
                <a:spcPts val="4510"/>
              </a:lnSpc>
            </a:pPr>
          </a:p>
        </p:txBody>
      </p:sp>
      <p:sp>
        <p:nvSpPr>
          <p:cNvPr name="TextBox 9" id="9"/>
          <p:cNvSpPr txBox="true"/>
          <p:nvPr/>
        </p:nvSpPr>
        <p:spPr>
          <a:xfrm rot="0">
            <a:off x="5051138" y="277066"/>
            <a:ext cx="8185725" cy="3203260"/>
          </a:xfrm>
          <a:prstGeom prst="rect">
            <a:avLst/>
          </a:prstGeom>
        </p:spPr>
        <p:txBody>
          <a:bodyPr anchor="t" rtlCol="false" tIns="0" lIns="0" bIns="0" rIns="0">
            <a:spAutoFit/>
          </a:bodyPr>
          <a:lstStyle/>
          <a:p>
            <a:pPr algn="ctr">
              <a:lnSpc>
                <a:spcPts val="8609"/>
              </a:lnSpc>
            </a:pPr>
            <a:r>
              <a:rPr lang="en-US" sz="6149" b="true">
                <a:solidFill>
                  <a:srgbClr val="000000"/>
                </a:solidFill>
                <a:latin typeface="Open Sans Bold"/>
                <a:ea typeface="Open Sans Bold"/>
                <a:cs typeface="Open Sans Bold"/>
                <a:sym typeface="Open Sans Bold"/>
              </a:rPr>
              <a:t>Can Machines Think?</a:t>
            </a:r>
          </a:p>
          <a:p>
            <a:pPr algn="ctr">
              <a:lnSpc>
                <a:spcPts val="8609"/>
              </a:lnSpc>
            </a:pPr>
          </a:p>
          <a:p>
            <a:pPr algn="ctr">
              <a:lnSpc>
                <a:spcPts val="8609"/>
              </a:lnSpc>
            </a:pPr>
          </a:p>
        </p:txBody>
      </p:sp>
      <p:sp>
        <p:nvSpPr>
          <p:cNvPr name="TextBox 10" id="10"/>
          <p:cNvSpPr txBox="true"/>
          <p:nvPr/>
        </p:nvSpPr>
        <p:spPr>
          <a:xfrm rot="0">
            <a:off x="4256565" y="8803614"/>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1" id="11"/>
          <p:cNvSpPr txBox="true"/>
          <p:nvPr/>
        </p:nvSpPr>
        <p:spPr>
          <a:xfrm rot="0">
            <a:off x="8650525" y="8784080"/>
            <a:ext cx="7578689" cy="597399"/>
          </a:xfrm>
          <a:prstGeom prst="rect">
            <a:avLst/>
          </a:prstGeom>
        </p:spPr>
        <p:txBody>
          <a:bodyPr anchor="t" rtlCol="false" tIns="0" lIns="0" bIns="0" rIns="0">
            <a:spAutoFit/>
          </a:bodyPr>
          <a:lstStyle/>
          <a:p>
            <a:pPr algn="ctr">
              <a:lnSpc>
                <a:spcPts val="4992"/>
              </a:lnSpc>
            </a:pPr>
            <a:r>
              <a:rPr lang="en-US" b="true" sz="3566">
                <a:solidFill>
                  <a:srgbClr val="000000"/>
                </a:solidFill>
                <a:latin typeface="Open Sans Bold"/>
                <a:ea typeface="Open Sans Bold"/>
                <a:cs typeface="Open Sans Bold"/>
                <a:sym typeface="Open Sans Bold"/>
              </a:rPr>
              <a:t>Can Machines Think?</a:t>
            </a:r>
          </a:p>
        </p:txBody>
      </p:sp>
      <p:sp>
        <p:nvSpPr>
          <p:cNvPr name="TextBox 12" id="12"/>
          <p:cNvSpPr txBox="true"/>
          <p:nvPr/>
        </p:nvSpPr>
        <p:spPr>
          <a:xfrm rot="0">
            <a:off x="9748558" y="8689845"/>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040569"/>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3152772" y="8668636"/>
            <a:ext cx="885437" cy="885437"/>
          </a:xfrm>
          <a:custGeom>
            <a:avLst/>
            <a:gdLst/>
            <a:ahLst/>
            <a:cxnLst/>
            <a:rect r="r" b="b" t="t" l="l"/>
            <a:pathLst>
              <a:path h="885437" w="885437">
                <a:moveTo>
                  <a:pt x="0" y="0"/>
                </a:moveTo>
                <a:lnTo>
                  <a:pt x="885438" y="0"/>
                </a:lnTo>
                <a:lnTo>
                  <a:pt x="885438" y="885438"/>
                </a:lnTo>
                <a:lnTo>
                  <a:pt x="0" y="8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011541" y="3061788"/>
            <a:ext cx="6562026" cy="4739104"/>
          </a:xfrm>
          <a:custGeom>
            <a:avLst/>
            <a:gdLst/>
            <a:ahLst/>
            <a:cxnLst/>
            <a:rect r="r" b="b" t="t" l="l"/>
            <a:pathLst>
              <a:path h="4739104" w="6562026">
                <a:moveTo>
                  <a:pt x="0" y="0"/>
                </a:moveTo>
                <a:lnTo>
                  <a:pt x="6562026" y="0"/>
                </a:lnTo>
                <a:lnTo>
                  <a:pt x="6562026" y="4739104"/>
                </a:lnTo>
                <a:lnTo>
                  <a:pt x="0" y="4739104"/>
                </a:lnTo>
                <a:lnTo>
                  <a:pt x="0" y="0"/>
                </a:lnTo>
                <a:close/>
              </a:path>
            </a:pathLst>
          </a:custGeom>
          <a:blipFill>
            <a:blip r:embed="rId4"/>
            <a:stretch>
              <a:fillRect l="0" t="-4809" r="0" b="-4809"/>
            </a:stretch>
          </a:blipFill>
        </p:spPr>
      </p:sp>
      <p:sp>
        <p:nvSpPr>
          <p:cNvPr name="TextBox 8" id="8"/>
          <p:cNvSpPr txBox="true"/>
          <p:nvPr/>
        </p:nvSpPr>
        <p:spPr>
          <a:xfrm rot="0">
            <a:off x="2334797" y="413874"/>
            <a:ext cx="13618407" cy="3350602"/>
          </a:xfrm>
          <a:prstGeom prst="rect">
            <a:avLst/>
          </a:prstGeom>
        </p:spPr>
        <p:txBody>
          <a:bodyPr anchor="t" rtlCol="false" tIns="0" lIns="0" bIns="0" rIns="0">
            <a:spAutoFit/>
          </a:bodyPr>
          <a:lstStyle/>
          <a:p>
            <a:pPr algn="ctr">
              <a:lnSpc>
                <a:spcPts val="8993"/>
              </a:lnSpc>
            </a:pPr>
            <a:r>
              <a:rPr lang="en-US" sz="6423" b="true">
                <a:solidFill>
                  <a:srgbClr val="000000"/>
                </a:solidFill>
                <a:latin typeface="Open Sans Bold"/>
                <a:ea typeface="Open Sans Bold"/>
                <a:cs typeface="Open Sans Bold"/>
                <a:sym typeface="Open Sans Bold"/>
              </a:rPr>
              <a:t>The Conference that Started it All</a:t>
            </a:r>
          </a:p>
          <a:p>
            <a:pPr algn="ctr">
              <a:lnSpc>
                <a:spcPts val="8993"/>
              </a:lnSpc>
            </a:pPr>
          </a:p>
          <a:p>
            <a:pPr algn="ctr">
              <a:lnSpc>
                <a:spcPts val="8993"/>
              </a:lnSpc>
            </a:pPr>
          </a:p>
        </p:txBody>
      </p:sp>
      <p:sp>
        <p:nvSpPr>
          <p:cNvPr name="TextBox 9" id="9"/>
          <p:cNvSpPr txBox="true"/>
          <p:nvPr/>
        </p:nvSpPr>
        <p:spPr>
          <a:xfrm rot="0">
            <a:off x="4256565" y="8803614"/>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0" id="10"/>
          <p:cNvSpPr txBox="true"/>
          <p:nvPr/>
        </p:nvSpPr>
        <p:spPr>
          <a:xfrm rot="0">
            <a:off x="9994878" y="8803614"/>
            <a:ext cx="7578689" cy="597399"/>
          </a:xfrm>
          <a:prstGeom prst="rect">
            <a:avLst/>
          </a:prstGeom>
        </p:spPr>
        <p:txBody>
          <a:bodyPr anchor="t" rtlCol="false" tIns="0" lIns="0" bIns="0" rIns="0">
            <a:spAutoFit/>
          </a:bodyPr>
          <a:lstStyle/>
          <a:p>
            <a:pPr algn="ctr">
              <a:lnSpc>
                <a:spcPts val="4992"/>
              </a:lnSpc>
            </a:pPr>
            <a:r>
              <a:rPr lang="en-US" b="true" sz="3566">
                <a:solidFill>
                  <a:srgbClr val="000000"/>
                </a:solidFill>
                <a:latin typeface="Open Sans Bold"/>
                <a:ea typeface="Open Sans Bold"/>
                <a:cs typeface="Open Sans Bold"/>
                <a:sym typeface="Open Sans Bold"/>
              </a:rPr>
              <a:t>The Conference that Started it All</a:t>
            </a:r>
          </a:p>
        </p:txBody>
      </p:sp>
      <p:sp>
        <p:nvSpPr>
          <p:cNvPr name="TextBox 11" id="11"/>
          <p:cNvSpPr txBox="true"/>
          <p:nvPr/>
        </p:nvSpPr>
        <p:spPr>
          <a:xfrm rot="0">
            <a:off x="9748558" y="8689845"/>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
        <p:nvSpPr>
          <p:cNvPr name="TextBox 12" id="12"/>
          <p:cNvSpPr txBox="true"/>
          <p:nvPr/>
        </p:nvSpPr>
        <p:spPr>
          <a:xfrm rot="0">
            <a:off x="379396" y="3593362"/>
            <a:ext cx="10632145" cy="3618805"/>
          </a:xfrm>
          <a:prstGeom prst="rect">
            <a:avLst/>
          </a:prstGeom>
        </p:spPr>
        <p:txBody>
          <a:bodyPr anchor="t" rtlCol="false" tIns="0" lIns="0" bIns="0" rIns="0">
            <a:spAutoFit/>
          </a:bodyPr>
          <a:lstStyle/>
          <a:p>
            <a:pPr algn="l">
              <a:lnSpc>
                <a:spcPts val="4143"/>
              </a:lnSpc>
            </a:pPr>
            <a:r>
              <a:rPr lang="en-US" sz="2959">
                <a:solidFill>
                  <a:srgbClr val="000000"/>
                </a:solidFill>
                <a:latin typeface="Open Sans"/>
                <a:ea typeface="Open Sans"/>
                <a:cs typeface="Open Sans"/>
                <a:sym typeface="Open Sans"/>
              </a:rPr>
              <a:t>The Dartmouth Summer Research Project on Artificial Intelligence in 1956 witnessed the development of the first AI program, Logic Theorist, by Allen Newell, Cliff Shaw, and Herbert Simon. Although it did not meet McCarthy's expectations for standardizing AI research, it led to two </a:t>
            </a:r>
          </a:p>
          <a:p>
            <a:pPr algn="l">
              <a:lnSpc>
                <a:spcPts val="4143"/>
              </a:lnSpc>
            </a:pPr>
            <a:r>
              <a:rPr lang="en-US" sz="2959">
                <a:solidFill>
                  <a:srgbClr val="000000"/>
                </a:solidFill>
                <a:latin typeface="Open Sans"/>
                <a:ea typeface="Open Sans"/>
                <a:cs typeface="Open Sans"/>
                <a:sym typeface="Open Sans"/>
              </a:rPr>
              <a:t>decades of AI research.</a:t>
            </a:r>
          </a:p>
          <a:p>
            <a:pPr algn="l">
              <a:lnSpc>
                <a:spcPts val="414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350001"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3152772" y="8668636"/>
            <a:ext cx="885437" cy="885437"/>
          </a:xfrm>
          <a:custGeom>
            <a:avLst/>
            <a:gdLst/>
            <a:ahLst/>
            <a:cxnLst/>
            <a:rect r="r" b="b" t="t" l="l"/>
            <a:pathLst>
              <a:path h="885437" w="885437">
                <a:moveTo>
                  <a:pt x="0" y="0"/>
                </a:moveTo>
                <a:lnTo>
                  <a:pt x="885438" y="0"/>
                </a:lnTo>
                <a:lnTo>
                  <a:pt x="885438" y="885438"/>
                </a:lnTo>
                <a:lnTo>
                  <a:pt x="0" y="8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011541" y="2151087"/>
            <a:ext cx="6562026" cy="6233607"/>
          </a:xfrm>
          <a:custGeom>
            <a:avLst/>
            <a:gdLst/>
            <a:ahLst/>
            <a:cxnLst/>
            <a:rect r="r" b="b" t="t" l="l"/>
            <a:pathLst>
              <a:path h="6233607" w="6562026">
                <a:moveTo>
                  <a:pt x="0" y="0"/>
                </a:moveTo>
                <a:lnTo>
                  <a:pt x="6562026" y="0"/>
                </a:lnTo>
                <a:lnTo>
                  <a:pt x="6562026" y="6233607"/>
                </a:lnTo>
                <a:lnTo>
                  <a:pt x="0" y="6233607"/>
                </a:lnTo>
                <a:lnTo>
                  <a:pt x="0" y="0"/>
                </a:lnTo>
                <a:close/>
              </a:path>
            </a:pathLst>
          </a:custGeom>
          <a:blipFill>
            <a:blip r:embed="rId4"/>
            <a:stretch>
              <a:fillRect l="0" t="-12" r="0" b="-5256"/>
            </a:stretch>
          </a:blipFill>
        </p:spPr>
      </p:sp>
      <p:sp>
        <p:nvSpPr>
          <p:cNvPr name="TextBox 8" id="8"/>
          <p:cNvSpPr txBox="true"/>
          <p:nvPr/>
        </p:nvSpPr>
        <p:spPr>
          <a:xfrm rot="0">
            <a:off x="2506732" y="413874"/>
            <a:ext cx="13274536" cy="3350602"/>
          </a:xfrm>
          <a:prstGeom prst="rect">
            <a:avLst/>
          </a:prstGeom>
        </p:spPr>
        <p:txBody>
          <a:bodyPr anchor="t" rtlCol="false" tIns="0" lIns="0" bIns="0" rIns="0">
            <a:spAutoFit/>
          </a:bodyPr>
          <a:lstStyle/>
          <a:p>
            <a:pPr algn="ctr">
              <a:lnSpc>
                <a:spcPts val="8993"/>
              </a:lnSpc>
            </a:pPr>
            <a:r>
              <a:rPr lang="en-US" sz="6423" b="true">
                <a:solidFill>
                  <a:srgbClr val="000000"/>
                </a:solidFill>
                <a:latin typeface="Open Sans Bold"/>
                <a:ea typeface="Open Sans Bold"/>
                <a:cs typeface="Open Sans Bold"/>
                <a:sym typeface="Open Sans Bold"/>
              </a:rPr>
              <a:t>Ups and Downs of Achievements</a:t>
            </a:r>
          </a:p>
          <a:p>
            <a:pPr algn="ctr">
              <a:lnSpc>
                <a:spcPts val="8993"/>
              </a:lnSpc>
            </a:pPr>
          </a:p>
          <a:p>
            <a:pPr algn="ctr">
              <a:lnSpc>
                <a:spcPts val="8993"/>
              </a:lnSpc>
            </a:pPr>
          </a:p>
        </p:txBody>
      </p:sp>
      <p:sp>
        <p:nvSpPr>
          <p:cNvPr name="TextBox 9" id="9"/>
          <p:cNvSpPr txBox="true"/>
          <p:nvPr/>
        </p:nvSpPr>
        <p:spPr>
          <a:xfrm rot="0">
            <a:off x="4256565" y="8803614"/>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0" id="10"/>
          <p:cNvSpPr txBox="true"/>
          <p:nvPr/>
        </p:nvSpPr>
        <p:spPr>
          <a:xfrm rot="0">
            <a:off x="9994878" y="8803614"/>
            <a:ext cx="7578689" cy="597399"/>
          </a:xfrm>
          <a:prstGeom prst="rect">
            <a:avLst/>
          </a:prstGeom>
        </p:spPr>
        <p:txBody>
          <a:bodyPr anchor="t" rtlCol="false" tIns="0" lIns="0" bIns="0" rIns="0">
            <a:spAutoFit/>
          </a:bodyPr>
          <a:lstStyle/>
          <a:p>
            <a:pPr algn="ctr">
              <a:lnSpc>
                <a:spcPts val="4992"/>
              </a:lnSpc>
            </a:pPr>
            <a:r>
              <a:rPr lang="en-US" b="true" sz="3566">
                <a:solidFill>
                  <a:srgbClr val="000000"/>
                </a:solidFill>
                <a:latin typeface="Open Sans Bold"/>
                <a:ea typeface="Open Sans Bold"/>
                <a:cs typeface="Open Sans Bold"/>
                <a:sym typeface="Open Sans Bold"/>
              </a:rPr>
              <a:t>Ups and Downs of Achievements</a:t>
            </a:r>
          </a:p>
        </p:txBody>
      </p:sp>
      <p:sp>
        <p:nvSpPr>
          <p:cNvPr name="TextBox 11" id="11"/>
          <p:cNvSpPr txBox="true"/>
          <p:nvPr/>
        </p:nvSpPr>
        <p:spPr>
          <a:xfrm rot="0">
            <a:off x="9748558" y="8689845"/>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
        <p:nvSpPr>
          <p:cNvPr name="TextBox 12" id="12"/>
          <p:cNvSpPr txBox="true"/>
          <p:nvPr/>
        </p:nvSpPr>
        <p:spPr>
          <a:xfrm rot="0">
            <a:off x="218347" y="3117907"/>
            <a:ext cx="10632145" cy="4261867"/>
          </a:xfrm>
          <a:prstGeom prst="rect">
            <a:avLst/>
          </a:prstGeom>
        </p:spPr>
        <p:txBody>
          <a:bodyPr anchor="t" rtlCol="false" tIns="0" lIns="0" bIns="0" rIns="0">
            <a:spAutoFit/>
          </a:bodyPr>
          <a:lstStyle/>
          <a:p>
            <a:pPr algn="l">
              <a:lnSpc>
                <a:spcPts val="3443"/>
              </a:lnSpc>
            </a:pPr>
            <a:r>
              <a:rPr lang="en-US" sz="2459">
                <a:solidFill>
                  <a:srgbClr val="000000"/>
                </a:solidFill>
                <a:latin typeface="Open Sans"/>
                <a:ea typeface="Open Sans"/>
                <a:cs typeface="Open Sans"/>
                <a:sym typeface="Open Sans"/>
              </a:rPr>
              <a:t>From 1957 to 1974, AI technology made significant progress, with faster computers and better machine learning algorithms. Early successes such as the General Problem Solver and ELIZA showed AI's potential for problem-solving and language interpretation. The government funded AI research in institutions to develop a machine that could transcribe and translate spoken language and process data efficiently. However, achieving natural language processing, abstract thinking, and self-recognition remained a distant goal.</a:t>
            </a:r>
          </a:p>
          <a:p>
            <a:pPr algn="l">
              <a:lnSpc>
                <a:spcPts val="3443"/>
              </a:lnSpc>
            </a:pPr>
            <a:r>
              <a:rPr lang="en-US" sz="2459">
                <a:solidFill>
                  <a:srgbClr val="000000"/>
                </a:solidFill>
                <a:latin typeface="Open Sans"/>
                <a:ea typeface="Open Sans"/>
                <a:cs typeface="Open Sans"/>
                <a:sym typeface="Open Sans"/>
              </a:rPr>
              <a:t>decades of AI research.</a:t>
            </a:r>
          </a:p>
          <a:p>
            <a:pPr algn="l">
              <a:lnSpc>
                <a:spcPts val="344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350001"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3152772" y="8668636"/>
            <a:ext cx="885437" cy="885437"/>
          </a:xfrm>
          <a:custGeom>
            <a:avLst/>
            <a:gdLst/>
            <a:ahLst/>
            <a:cxnLst/>
            <a:rect r="r" b="b" t="t" l="l"/>
            <a:pathLst>
              <a:path h="885437" w="885437">
                <a:moveTo>
                  <a:pt x="0" y="0"/>
                </a:moveTo>
                <a:lnTo>
                  <a:pt x="885438" y="0"/>
                </a:lnTo>
                <a:lnTo>
                  <a:pt x="885438" y="885438"/>
                </a:lnTo>
                <a:lnTo>
                  <a:pt x="0" y="8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011541" y="2151087"/>
            <a:ext cx="6562026" cy="6233607"/>
          </a:xfrm>
          <a:custGeom>
            <a:avLst/>
            <a:gdLst/>
            <a:ahLst/>
            <a:cxnLst/>
            <a:rect r="r" b="b" t="t" l="l"/>
            <a:pathLst>
              <a:path h="6233607" w="6562026">
                <a:moveTo>
                  <a:pt x="0" y="0"/>
                </a:moveTo>
                <a:lnTo>
                  <a:pt x="6562026" y="0"/>
                </a:lnTo>
                <a:lnTo>
                  <a:pt x="6562026" y="6233607"/>
                </a:lnTo>
                <a:lnTo>
                  <a:pt x="0" y="6233607"/>
                </a:lnTo>
                <a:lnTo>
                  <a:pt x="0" y="0"/>
                </a:lnTo>
                <a:close/>
              </a:path>
            </a:pathLst>
          </a:custGeom>
          <a:blipFill>
            <a:blip r:embed="rId4"/>
            <a:stretch>
              <a:fillRect l="0" t="0" r="0" b="-35830"/>
            </a:stretch>
          </a:blipFill>
        </p:spPr>
      </p:sp>
      <p:sp>
        <p:nvSpPr>
          <p:cNvPr name="TextBox 8" id="8"/>
          <p:cNvSpPr txBox="true"/>
          <p:nvPr/>
        </p:nvSpPr>
        <p:spPr>
          <a:xfrm rot="0">
            <a:off x="4558184" y="413874"/>
            <a:ext cx="9171631" cy="3350602"/>
          </a:xfrm>
          <a:prstGeom prst="rect">
            <a:avLst/>
          </a:prstGeom>
        </p:spPr>
        <p:txBody>
          <a:bodyPr anchor="t" rtlCol="false" tIns="0" lIns="0" bIns="0" rIns="0">
            <a:spAutoFit/>
          </a:bodyPr>
          <a:lstStyle/>
          <a:p>
            <a:pPr algn="ctr">
              <a:lnSpc>
                <a:spcPts val="8993"/>
              </a:lnSpc>
            </a:pPr>
            <a:r>
              <a:rPr lang="en-US" sz="6423" b="true">
                <a:solidFill>
                  <a:srgbClr val="000000"/>
                </a:solidFill>
                <a:latin typeface="Open Sans Bold"/>
                <a:ea typeface="Open Sans Bold"/>
                <a:cs typeface="Open Sans Bold"/>
                <a:sym typeface="Open Sans Bold"/>
              </a:rPr>
              <a:t>Time Heals all Wounds</a:t>
            </a:r>
          </a:p>
          <a:p>
            <a:pPr algn="ctr">
              <a:lnSpc>
                <a:spcPts val="8993"/>
              </a:lnSpc>
            </a:pPr>
          </a:p>
          <a:p>
            <a:pPr algn="ctr">
              <a:lnSpc>
                <a:spcPts val="8993"/>
              </a:lnSpc>
            </a:pPr>
          </a:p>
        </p:txBody>
      </p:sp>
      <p:sp>
        <p:nvSpPr>
          <p:cNvPr name="TextBox 9" id="9"/>
          <p:cNvSpPr txBox="true"/>
          <p:nvPr/>
        </p:nvSpPr>
        <p:spPr>
          <a:xfrm rot="0">
            <a:off x="4256565" y="8803614"/>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0" id="10"/>
          <p:cNvSpPr txBox="true"/>
          <p:nvPr/>
        </p:nvSpPr>
        <p:spPr>
          <a:xfrm rot="0">
            <a:off x="8907798" y="8803614"/>
            <a:ext cx="7578689" cy="1228230"/>
          </a:xfrm>
          <a:prstGeom prst="rect">
            <a:avLst/>
          </a:prstGeom>
        </p:spPr>
        <p:txBody>
          <a:bodyPr anchor="t" rtlCol="false" tIns="0" lIns="0" bIns="0" rIns="0">
            <a:spAutoFit/>
          </a:bodyPr>
          <a:lstStyle/>
          <a:p>
            <a:pPr algn="ctr">
              <a:lnSpc>
                <a:spcPts val="4992"/>
              </a:lnSpc>
            </a:pPr>
            <a:r>
              <a:rPr lang="en-US" sz="3566" b="true">
                <a:solidFill>
                  <a:srgbClr val="000000"/>
                </a:solidFill>
                <a:latin typeface="Open Sans Bold"/>
                <a:ea typeface="Open Sans Bold"/>
                <a:cs typeface="Open Sans Bold"/>
                <a:sym typeface="Open Sans Bold"/>
              </a:rPr>
              <a:t>Time Heals all Wounds</a:t>
            </a:r>
          </a:p>
          <a:p>
            <a:pPr algn="ctr">
              <a:lnSpc>
                <a:spcPts val="4992"/>
              </a:lnSpc>
            </a:pPr>
          </a:p>
        </p:txBody>
      </p:sp>
      <p:sp>
        <p:nvSpPr>
          <p:cNvPr name="TextBox 11" id="11"/>
          <p:cNvSpPr txBox="true"/>
          <p:nvPr/>
        </p:nvSpPr>
        <p:spPr>
          <a:xfrm rot="0">
            <a:off x="9748558" y="8689845"/>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
        <p:nvSpPr>
          <p:cNvPr name="TextBox 12" id="12"/>
          <p:cNvSpPr txBox="true"/>
          <p:nvPr/>
        </p:nvSpPr>
        <p:spPr>
          <a:xfrm rot="0">
            <a:off x="296071" y="2755486"/>
            <a:ext cx="10715470" cy="5381478"/>
          </a:xfrm>
          <a:prstGeom prst="rect">
            <a:avLst/>
          </a:prstGeom>
        </p:spPr>
        <p:txBody>
          <a:bodyPr anchor="t" rtlCol="false" tIns="0" lIns="0" bIns="0" rIns="0">
            <a:spAutoFit/>
          </a:bodyPr>
          <a:lstStyle/>
          <a:p>
            <a:pPr algn="l">
              <a:lnSpc>
                <a:spcPts val="4733"/>
              </a:lnSpc>
            </a:pPr>
            <a:r>
              <a:rPr lang="en-US" sz="3380">
                <a:solidFill>
                  <a:srgbClr val="000000"/>
                </a:solidFill>
                <a:latin typeface="Open Sans"/>
                <a:ea typeface="Open Sans"/>
                <a:cs typeface="Open Sans"/>
                <a:sym typeface="Open Sans"/>
              </a:rPr>
              <a:t>Moore's Law, which doubles computer memory and speed each year, has facilitated significant advancements in artificial intelligence (AI), including the victories of Deep Blue and Alpha Go over human champions. However, AI research is still dependent on computer storage limitations and the pace of Moore's Law.</a:t>
            </a:r>
          </a:p>
          <a:p>
            <a:pPr algn="l">
              <a:lnSpc>
                <a:spcPts val="4733"/>
              </a:lnSpc>
            </a:pPr>
          </a:p>
          <a:p>
            <a:pPr algn="l">
              <a:lnSpc>
                <a:spcPts val="473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350001"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3152772" y="8668636"/>
            <a:ext cx="885437" cy="885437"/>
          </a:xfrm>
          <a:custGeom>
            <a:avLst/>
            <a:gdLst/>
            <a:ahLst/>
            <a:cxnLst/>
            <a:rect r="r" b="b" t="t" l="l"/>
            <a:pathLst>
              <a:path h="885437" w="885437">
                <a:moveTo>
                  <a:pt x="0" y="0"/>
                </a:moveTo>
                <a:lnTo>
                  <a:pt x="885438" y="0"/>
                </a:lnTo>
                <a:lnTo>
                  <a:pt x="885438" y="885438"/>
                </a:lnTo>
                <a:lnTo>
                  <a:pt x="0" y="885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011541" y="2151087"/>
            <a:ext cx="6562026" cy="6233607"/>
          </a:xfrm>
          <a:custGeom>
            <a:avLst/>
            <a:gdLst/>
            <a:ahLst/>
            <a:cxnLst/>
            <a:rect r="r" b="b" t="t" l="l"/>
            <a:pathLst>
              <a:path h="6233607" w="6562026">
                <a:moveTo>
                  <a:pt x="0" y="0"/>
                </a:moveTo>
                <a:lnTo>
                  <a:pt x="6562026" y="0"/>
                </a:lnTo>
                <a:lnTo>
                  <a:pt x="6562026" y="6233607"/>
                </a:lnTo>
                <a:lnTo>
                  <a:pt x="0" y="6233607"/>
                </a:lnTo>
                <a:lnTo>
                  <a:pt x="0" y="0"/>
                </a:lnTo>
                <a:close/>
              </a:path>
            </a:pathLst>
          </a:custGeom>
          <a:blipFill>
            <a:blip r:embed="rId4"/>
            <a:stretch>
              <a:fillRect l="-21210" t="0" r="-21210" b="0"/>
            </a:stretch>
          </a:blipFill>
        </p:spPr>
      </p:sp>
      <p:sp>
        <p:nvSpPr>
          <p:cNvPr name="TextBox 8" id="8"/>
          <p:cNvSpPr txBox="true"/>
          <p:nvPr/>
        </p:nvSpPr>
        <p:spPr>
          <a:xfrm rot="0">
            <a:off x="6929546" y="413874"/>
            <a:ext cx="4428909" cy="3350602"/>
          </a:xfrm>
          <a:prstGeom prst="rect">
            <a:avLst/>
          </a:prstGeom>
        </p:spPr>
        <p:txBody>
          <a:bodyPr anchor="t" rtlCol="false" tIns="0" lIns="0" bIns="0" rIns="0">
            <a:spAutoFit/>
          </a:bodyPr>
          <a:lstStyle/>
          <a:p>
            <a:pPr algn="ctr">
              <a:lnSpc>
                <a:spcPts val="8993"/>
              </a:lnSpc>
            </a:pPr>
            <a:r>
              <a:rPr lang="en-US" sz="6423" b="true">
                <a:solidFill>
                  <a:srgbClr val="000000"/>
                </a:solidFill>
                <a:latin typeface="Open Sans Bold"/>
                <a:ea typeface="Open Sans Bold"/>
                <a:cs typeface="Open Sans Bold"/>
                <a:sym typeface="Open Sans Bold"/>
              </a:rPr>
              <a:t>The Future</a:t>
            </a:r>
          </a:p>
          <a:p>
            <a:pPr algn="ctr">
              <a:lnSpc>
                <a:spcPts val="8993"/>
              </a:lnSpc>
            </a:pPr>
          </a:p>
          <a:p>
            <a:pPr algn="ctr">
              <a:lnSpc>
                <a:spcPts val="8993"/>
              </a:lnSpc>
            </a:pPr>
          </a:p>
        </p:txBody>
      </p:sp>
      <p:sp>
        <p:nvSpPr>
          <p:cNvPr name="TextBox 9" id="9"/>
          <p:cNvSpPr txBox="true"/>
          <p:nvPr/>
        </p:nvSpPr>
        <p:spPr>
          <a:xfrm rot="0">
            <a:off x="4256565" y="8803614"/>
            <a:ext cx="5273638" cy="584866"/>
          </a:xfrm>
          <a:prstGeom prst="rect">
            <a:avLst/>
          </a:prstGeom>
        </p:spPr>
        <p:txBody>
          <a:bodyPr anchor="t" rtlCol="false" tIns="0" lIns="0" bIns="0" rIns="0">
            <a:spAutoFit/>
          </a:bodyPr>
          <a:lstStyle/>
          <a:p>
            <a:pPr algn="ctr">
              <a:lnSpc>
                <a:spcPts val="4851"/>
              </a:lnSpc>
            </a:pPr>
            <a:r>
              <a:rPr lang="en-US" b="true" sz="3465">
                <a:solidFill>
                  <a:srgbClr val="000000"/>
                </a:solidFill>
                <a:latin typeface="Open Sans Bold"/>
                <a:ea typeface="Open Sans Bold"/>
                <a:cs typeface="Open Sans Bold"/>
                <a:sym typeface="Open Sans Bold"/>
              </a:rPr>
              <a:t>BENOUALI ABDELKADER</a:t>
            </a:r>
          </a:p>
        </p:txBody>
      </p:sp>
      <p:sp>
        <p:nvSpPr>
          <p:cNvPr name="TextBox 10" id="10"/>
          <p:cNvSpPr txBox="true"/>
          <p:nvPr/>
        </p:nvSpPr>
        <p:spPr>
          <a:xfrm rot="0">
            <a:off x="7569250" y="8803614"/>
            <a:ext cx="7578689" cy="1228230"/>
          </a:xfrm>
          <a:prstGeom prst="rect">
            <a:avLst/>
          </a:prstGeom>
        </p:spPr>
        <p:txBody>
          <a:bodyPr anchor="t" rtlCol="false" tIns="0" lIns="0" bIns="0" rIns="0">
            <a:spAutoFit/>
          </a:bodyPr>
          <a:lstStyle/>
          <a:p>
            <a:pPr algn="ctr">
              <a:lnSpc>
                <a:spcPts val="4992"/>
              </a:lnSpc>
            </a:pPr>
            <a:r>
              <a:rPr lang="en-US" sz="3566" b="true">
                <a:solidFill>
                  <a:srgbClr val="000000"/>
                </a:solidFill>
                <a:latin typeface="Open Sans Bold"/>
                <a:ea typeface="Open Sans Bold"/>
                <a:cs typeface="Open Sans Bold"/>
                <a:sym typeface="Open Sans Bold"/>
              </a:rPr>
              <a:t>The Future</a:t>
            </a:r>
          </a:p>
          <a:p>
            <a:pPr algn="ctr">
              <a:lnSpc>
                <a:spcPts val="4992"/>
              </a:lnSpc>
            </a:pPr>
          </a:p>
        </p:txBody>
      </p:sp>
      <p:sp>
        <p:nvSpPr>
          <p:cNvPr name="TextBox 11" id="11"/>
          <p:cNvSpPr txBox="true"/>
          <p:nvPr/>
        </p:nvSpPr>
        <p:spPr>
          <a:xfrm rot="0">
            <a:off x="9748558" y="8689845"/>
            <a:ext cx="238164" cy="771298"/>
          </a:xfrm>
          <a:prstGeom prst="rect">
            <a:avLst/>
          </a:prstGeom>
        </p:spPr>
        <p:txBody>
          <a:bodyPr anchor="t" rtlCol="false" tIns="0" lIns="0" bIns="0" rIns="0">
            <a:spAutoFit/>
          </a:bodyPr>
          <a:lstStyle/>
          <a:p>
            <a:pPr algn="ctr">
              <a:lnSpc>
                <a:spcPts val="6352"/>
              </a:lnSpc>
              <a:spcBef>
                <a:spcPct val="0"/>
              </a:spcBef>
            </a:pPr>
            <a:r>
              <a:rPr lang="en-US" b="true" sz="4537">
                <a:solidFill>
                  <a:srgbClr val="FF3131"/>
                </a:solidFill>
                <a:latin typeface="Open Sans Bold"/>
                <a:ea typeface="Open Sans Bold"/>
                <a:cs typeface="Open Sans Bold"/>
                <a:sym typeface="Open Sans Bold"/>
              </a:rPr>
              <a:t>/</a:t>
            </a:r>
          </a:p>
        </p:txBody>
      </p:sp>
      <p:sp>
        <p:nvSpPr>
          <p:cNvPr name="TextBox 12" id="12"/>
          <p:cNvSpPr txBox="true"/>
          <p:nvPr/>
        </p:nvSpPr>
        <p:spPr>
          <a:xfrm rot="0">
            <a:off x="296071" y="2745961"/>
            <a:ext cx="10715470" cy="5464029"/>
          </a:xfrm>
          <a:prstGeom prst="rect">
            <a:avLst/>
          </a:prstGeom>
        </p:spPr>
        <p:txBody>
          <a:bodyPr anchor="t" rtlCol="false" tIns="0" lIns="0" bIns="0" rIns="0">
            <a:spAutoFit/>
          </a:bodyPr>
          <a:lstStyle/>
          <a:p>
            <a:pPr algn="l">
              <a:lnSpc>
                <a:spcPts val="5433"/>
              </a:lnSpc>
            </a:pPr>
            <a:r>
              <a:rPr lang="en-US" sz="3880">
                <a:solidFill>
                  <a:srgbClr val="000000"/>
                </a:solidFill>
                <a:latin typeface="Open Sans"/>
                <a:ea typeface="Open Sans"/>
                <a:cs typeface="Open Sans"/>
                <a:sym typeface="Open Sans"/>
              </a:rPr>
              <a:t>The rise of AI language and driverless cars presents ethical and policy questions as these technologies develop and potentially surpass human cognitive abilities. Despite the challenges, AI is expected to have a significant impact on society in the future</a:t>
            </a:r>
          </a:p>
          <a:p>
            <a:pPr algn="l">
              <a:lnSpc>
                <a:spcPts val="5433"/>
              </a:lnSpc>
            </a:pPr>
          </a:p>
          <a:p>
            <a:pPr algn="l">
              <a:lnSpc>
                <a:spcPts val="543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DAF2a3wDKMo</dc:identifier>
  <dcterms:modified xsi:type="dcterms:W3CDTF">2011-08-01T06:04:30Z</dcterms:modified>
  <cp:revision>1</cp:revision>
  <dc:title>Copie de Diaporama Commercial Rapport d'Entreprise Annuel Société Géométrique Bleu</dc:title>
</cp:coreProperties>
</file>